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62" r:id="rId4"/>
    <p:sldId id="294" r:id="rId5"/>
    <p:sldId id="295" r:id="rId6"/>
    <p:sldId id="296" r:id="rId7"/>
    <p:sldId id="297" r:id="rId8"/>
    <p:sldId id="298" r:id="rId9"/>
    <p:sldId id="299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B4DB1"/>
    <a:srgbClr val="008000"/>
    <a:srgbClr val="3048BE"/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16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6E377-5F66-455A-BE25-A7EC47B211AD}" type="datetimeFigureOut">
              <a:rPr lang="sr-Latn-CS" smtClean="0"/>
              <a:pPr/>
              <a:t>22.11.2022.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2D36-370F-4BCB-9F8F-22048E31AD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7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DE1D-8985-48DB-BB1C-D9D21BA0C19A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9C1-7BE7-4A8B-953A-E4AD64E27F5B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4B24-EC87-491B-9D76-28C8934C1191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74FC-0945-4F71-B988-F069F433CA12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E0B2-E755-4E36-B87C-F3542358A039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2BB5-C736-4BA7-85F5-B9C9E197E361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3778-225B-413C-8E3A-171A2E6010DB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22EF-7143-415C-A4D0-F52B5C8BBC63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2C23-BD71-40C9-B2C1-CC6E782E1B81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783B-15E4-42A8-A099-C5AC96863342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3864-2BF5-408C-8CF6-AC40C1FEBCF1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1AFC-E0E7-406F-946A-7B7A1B61BC4D}" type="datetime1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0424" y="1361088"/>
            <a:ext cx="87849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r-HR" sz="4800" b="1" dirty="0">
                <a:solidFill>
                  <a:srgbClr val="000066"/>
                </a:solidFill>
                <a:latin typeface="+mn-lt"/>
              </a:rPr>
              <a:t>Sveučilište u Zagrebu</a:t>
            </a:r>
          </a:p>
          <a:p>
            <a:pPr algn="ctr" eaLnBrk="0" hangingPunct="0"/>
            <a: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  <a:t>Preddiplomski sveučilišni studij</a:t>
            </a:r>
            <a:b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</a:br>
            <a:r>
              <a:rPr lang="ta-IN" sz="2800" dirty="0">
                <a:solidFill>
                  <a:srgbClr val="000066"/>
                </a:solidFill>
                <a:latin typeface="Arial"/>
                <a:cs typeface="Arial"/>
              </a:rPr>
              <a:t>Vojno inženjerstvo </a:t>
            </a:r>
            <a:endParaRPr lang="hr-HR" sz="2800" dirty="0">
              <a:solidFill>
                <a:srgbClr val="000066"/>
              </a:solidFill>
              <a:latin typeface="Arial"/>
              <a:cs typeface="Arial"/>
            </a:endParaRPr>
          </a:p>
          <a:p>
            <a:pPr algn="ctr" eaLnBrk="0" hangingPunct="0"/>
            <a:endParaRPr lang="hr-HR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algn="ctr" eaLnBrk="0" hangingPunct="0"/>
            <a:r>
              <a:rPr lang="hr-HR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Završni radovi u ak. god. 202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2</a:t>
            </a:r>
            <a:r>
              <a:rPr lang="hr-HR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./202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3</a:t>
            </a:r>
            <a:r>
              <a:rPr lang="hr-HR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.</a:t>
            </a:r>
            <a:endParaRPr lang="ta-IN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23728" y="5094201"/>
            <a:ext cx="5544616" cy="14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dr.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sc.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Ivica Smojver</a:t>
            </a:r>
            <a: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ta-IN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Voditelj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veučilišnog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preddiplomskog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studija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Vojno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inženjerstvo</a:t>
            </a:r>
            <a:endParaRPr kumimoji="0" lang="hr-HR" sz="2400" b="0" i="0" u="none" strike="noStrike" kern="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1797728"/>
            <a:ext cx="79038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0850" lvl="3">
              <a:spcBef>
                <a:spcPts val="1200"/>
              </a:spcBef>
              <a:buNone/>
              <a:tabLst>
                <a:tab pos="134143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Završni radovi VI – vrste radova</a:t>
            </a:r>
          </a:p>
          <a:p>
            <a:pPr marL="895350" lvl="3" indent="-360363">
              <a:spcBef>
                <a:spcPts val="1200"/>
              </a:spcBef>
              <a:buFont typeface="Arial" pitchFamily="34" charset="0"/>
              <a:buChar char="•"/>
              <a:tabLst>
                <a:tab pos="1341438" algn="l"/>
              </a:tabLst>
            </a:pPr>
            <a:r>
              <a:rPr lang="hr-HR" sz="2000" dirty="0">
                <a:solidFill>
                  <a:srgbClr val="003366"/>
                </a:solidFill>
              </a:rPr>
              <a:t>Rad izvan područja Vojnog inženjerstva kao struke </a:t>
            </a:r>
            <a:r>
              <a:rPr lang="hr-HR" sz="2000" dirty="0">
                <a:solidFill>
                  <a:srgbClr val="FF0000"/>
                </a:solidFill>
              </a:rPr>
              <a:t>– da, ali ukoliko ima jasnu tehničku podlogu</a:t>
            </a:r>
          </a:p>
          <a:p>
            <a:pPr marL="895350" lvl="3" indent="-360363">
              <a:spcBef>
                <a:spcPts val="1200"/>
              </a:spcBef>
              <a:buFont typeface="Arial" pitchFamily="34" charset="0"/>
              <a:buChar char="•"/>
              <a:tabLst>
                <a:tab pos="1341438" algn="l"/>
              </a:tabLst>
            </a:pPr>
            <a:r>
              <a:rPr lang="hr-HR" sz="2000" dirty="0">
                <a:solidFill>
                  <a:srgbClr val="003366"/>
                </a:solidFill>
              </a:rPr>
              <a:t>Tehničko - deskriptivni (samo opis sredstva sa tehničkom uputom u nekom području)  </a:t>
            </a:r>
            <a:r>
              <a:rPr lang="hr-HR" sz="2000" dirty="0">
                <a:solidFill>
                  <a:srgbClr val="FF0000"/>
                </a:solidFill>
              </a:rPr>
              <a:t>- izbjegavati </a:t>
            </a:r>
          </a:p>
          <a:p>
            <a:pPr marL="895350" lvl="3" indent="-268288">
              <a:spcBef>
                <a:spcPts val="1200"/>
              </a:spcBef>
              <a:buFont typeface="Arial" pitchFamily="34" charset="0"/>
              <a:buChar char="•"/>
              <a:tabLst>
                <a:tab pos="1341438" algn="l"/>
              </a:tabLst>
            </a:pPr>
            <a:r>
              <a:rPr lang="hr-HR" sz="2000" dirty="0">
                <a:solidFill>
                  <a:srgbClr val="003366"/>
                </a:solidFill>
              </a:rPr>
              <a:t>Pregledni rad nekog područja </a:t>
            </a:r>
            <a:r>
              <a:rPr lang="hr-HR" sz="2000" dirty="0">
                <a:solidFill>
                  <a:srgbClr val="FF0000"/>
                </a:solidFill>
              </a:rPr>
              <a:t>– da, ali ukoliko ima i tehničku nadgradnju, a ne samo opis</a:t>
            </a:r>
          </a:p>
          <a:p>
            <a:pPr marL="895350" lvl="3" indent="-360363">
              <a:spcBef>
                <a:spcPts val="1200"/>
              </a:spcBef>
              <a:buFont typeface="Arial" pitchFamily="34" charset="0"/>
              <a:buChar char="•"/>
              <a:tabLst>
                <a:tab pos="1341438" algn="l"/>
              </a:tabLst>
            </a:pPr>
            <a:r>
              <a:rPr lang="hr-HR" sz="2000" dirty="0">
                <a:solidFill>
                  <a:srgbClr val="00B050"/>
                </a:solidFill>
              </a:rPr>
              <a:t>Kadet razrađivao kokretni problem; npr. laboratorijski rad, proračun – izračun, modeliranje, anketa  (rezultat: tehnička dokumentacija – projekt,  analiza ) – poželjno, to i jest srž struke</a:t>
            </a:r>
          </a:p>
          <a:p>
            <a:pPr marL="895350" lvl="3" indent="-360363">
              <a:spcBef>
                <a:spcPts val="1200"/>
              </a:spcBef>
              <a:buFont typeface="Arial" pitchFamily="34" charset="0"/>
              <a:buChar char="•"/>
              <a:tabLst>
                <a:tab pos="1341438" algn="l"/>
              </a:tabLst>
            </a:pPr>
            <a:r>
              <a:rPr lang="hr-HR" sz="2000" b="1" dirty="0">
                <a:solidFill>
                  <a:srgbClr val="008000"/>
                </a:solidFill>
              </a:rPr>
              <a:t>Kadet u radu napravio iskorak koji može biti početak projekta za potrebe oružanih snaga – izvrsno !!!!</a:t>
            </a:r>
            <a:endParaRPr lang="hr-HR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60" y="1685262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>
              <a:buNone/>
              <a:tabLst>
                <a:tab pos="26828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Završni radovi VI – smjernice 1/2</a:t>
            </a:r>
          </a:p>
          <a:p>
            <a:pPr marL="360363" indent="0">
              <a:buNone/>
              <a:tabLst>
                <a:tab pos="26828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 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Iznimna važnost komentora iz Vojnog sustava, za koje je nužno i da budu članovi povjerenstava na obranama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Naglasak mora biti na praktični inženjerski rad kadeta koji će rezultirati opipljivim rezultatima (projekt, proračun, simulacija, laboratorijski rezultati) povezanim s potrebama MORH-a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Važnost definiranja teme rada mentora zajedno s kadetom – ovdje je važno iskustvo mentora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r-HR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3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60" y="1844824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>
              <a:buNone/>
              <a:tabLst>
                <a:tab pos="26828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Završni radovi VI – smjernice 2/2</a:t>
            </a:r>
          </a:p>
          <a:p>
            <a:pPr marL="360363" indent="0">
              <a:buNone/>
              <a:tabLst>
                <a:tab pos="26828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 </a:t>
            </a:r>
            <a:r>
              <a:rPr lang="hr-HR" dirty="0">
                <a:solidFill>
                  <a:srgbClr val="003366"/>
                </a:solidFill>
              </a:rPr>
              <a:t>Broj stranica nije ograničen (min/max) – no, samo kao orijentacija: završni: 40-tak stranica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Važnost pravilnog referenciranja literaturnih navoda: ono što nije vaše, </a:t>
            </a:r>
            <a:r>
              <a:rPr lang="hr-HR" b="1" dirty="0">
                <a:solidFill>
                  <a:srgbClr val="003366"/>
                </a:solidFill>
              </a:rPr>
              <a:t>obavezno</a:t>
            </a:r>
            <a:r>
              <a:rPr lang="hr-HR" dirty="0">
                <a:solidFill>
                  <a:srgbClr val="003366"/>
                </a:solidFill>
              </a:rPr>
              <a:t> se referencirajte (navedite literaturni navod)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Nemojte citirati Wikipediju ili Google ….. ili web stranice – ovo vam može biti izvrsna orijentacija za ono što tražite, ali onda pogledajte koji su </a:t>
            </a:r>
            <a:r>
              <a:rPr lang="hr-HR" b="1" dirty="0">
                <a:solidFill>
                  <a:srgbClr val="003366"/>
                </a:solidFill>
              </a:rPr>
              <a:t>primarni izvori iz kojih je autor članka crpio informacije -&gt; to su izvori koje ćete koristiti i citirati  </a:t>
            </a:r>
            <a:r>
              <a:rPr lang="hr-HR" dirty="0">
                <a:solidFill>
                  <a:srgbClr val="003366"/>
                </a:solidFill>
              </a:rPr>
              <a:t>- naime nije jasno tko je autor informacija na npr. Wikipediji, da li su točne i tko ih je provjerio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Mentor, mentor, mentor, ……..  !!!!!!!!!!!!!!!</a:t>
            </a: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Rokovi, rokovi, rokovi ……..  !!!!!!!!!!!!!!!</a:t>
            </a:r>
            <a:endParaRPr lang="hr-HR" sz="2000" dirty="0">
              <a:solidFill>
                <a:srgbClr val="0033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00" y="2709598"/>
            <a:ext cx="4770399" cy="357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3" y="1364145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5576" y="1772816"/>
            <a:ext cx="76438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>
              <a:buNone/>
              <a:tabLst>
                <a:tab pos="26828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Općeniti koncept završnog rada (preddiplomski studij)</a:t>
            </a:r>
          </a:p>
          <a:p>
            <a:pPr marL="360363" indent="0">
              <a:buNone/>
              <a:tabLst>
                <a:tab pos="268288" algn="l"/>
              </a:tabLst>
            </a:pPr>
            <a:endParaRPr lang="hr-HR" sz="2800" b="1" dirty="0">
              <a:solidFill>
                <a:srgbClr val="003366"/>
              </a:solidFill>
            </a:endParaRP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U </a:t>
            </a:r>
            <a:r>
              <a:rPr lang="hr-HR" b="1" dirty="0">
                <a:solidFill>
                  <a:srgbClr val="003366"/>
                </a:solidFill>
              </a:rPr>
              <a:t>završnom radu </a:t>
            </a:r>
            <a:r>
              <a:rPr lang="hr-HR" dirty="0">
                <a:solidFill>
                  <a:srgbClr val="003366"/>
                </a:solidFill>
              </a:rPr>
              <a:t>vršite pregled područja, analizu tehničkih rješenja na osnovnoj razini – </a:t>
            </a:r>
            <a:r>
              <a:rPr lang="hr-HR" b="1" dirty="0">
                <a:solidFill>
                  <a:srgbClr val="003366"/>
                </a:solidFill>
              </a:rPr>
              <a:t>analiza</a:t>
            </a:r>
            <a:r>
              <a:rPr lang="hr-HR" dirty="0">
                <a:solidFill>
                  <a:srgbClr val="003366"/>
                </a:solidFill>
              </a:rPr>
              <a:t>, dok </a:t>
            </a:r>
            <a:r>
              <a:rPr lang="hr-HR" b="1" dirty="0">
                <a:solidFill>
                  <a:srgbClr val="003366"/>
                </a:solidFill>
              </a:rPr>
              <a:t>sinteza</a:t>
            </a:r>
            <a:r>
              <a:rPr lang="hr-HR" dirty="0">
                <a:solidFill>
                  <a:srgbClr val="003366"/>
                </a:solidFill>
              </a:rPr>
              <a:t> nije nužna</a:t>
            </a:r>
          </a:p>
          <a:p>
            <a:pPr marL="636587">
              <a:spcBef>
                <a:spcPts val="1200"/>
              </a:spcBef>
            </a:pPr>
            <a:endParaRPr lang="hr-HR" dirty="0">
              <a:solidFill>
                <a:srgbClr val="003366"/>
              </a:solidFill>
            </a:endParaRPr>
          </a:p>
          <a:p>
            <a:pPr marL="636587">
              <a:spcBef>
                <a:spcPts val="1200"/>
              </a:spcBef>
            </a:pPr>
            <a:r>
              <a:rPr lang="hr-HR" dirty="0">
                <a:solidFill>
                  <a:srgbClr val="003366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782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7824" y="3555257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>
              <a:buNone/>
              <a:tabLst>
                <a:tab pos="268288" algn="l"/>
              </a:tabLst>
            </a:pPr>
            <a:r>
              <a:rPr lang="hr-HR" sz="2800" b="1" dirty="0">
                <a:solidFill>
                  <a:srgbClr val="003366"/>
                </a:solidFill>
              </a:rPr>
              <a:t>ismojver@fsb.hr</a:t>
            </a:r>
            <a:endParaRPr lang="hr-HR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3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3608" y="1988840"/>
            <a:ext cx="75438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Mentor &gt; 40 diplomskih i završnih radova (FSB + HVU)</a:t>
            </a: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Predsjednik povjerenstva za diplomske i završne radove – Studij zrakoplovstva FSB-a  (2011. – 2018.)</a:t>
            </a:r>
          </a:p>
        </p:txBody>
      </p:sp>
    </p:spTree>
    <p:extLst>
      <p:ext uri="{BB962C8B-B14F-4D97-AF65-F5344CB8AC3E}">
        <p14:creationId xmlns:p14="http://schemas.microsoft.com/office/powerpoint/2010/main" val="238376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Važni dokumenti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727965"/>
            <a:ext cx="8610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3366"/>
                </a:solidFill>
              </a:rPr>
              <a:t>PRAVILNIK O ZAVRŠNIM I DIPLOMSKIM RADOVIMA NA SVEUČILIŠNIM STUDIJSKIM PROGRAMIMA ZA POTREBE ORUŽANIH SNAGA REPUBLIKE HRVATSKE </a:t>
            </a:r>
            <a:endParaRPr lang="en-US" b="1" dirty="0">
              <a:solidFill>
                <a:srgbClr val="003366"/>
              </a:solidFill>
            </a:endParaRP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66"/>
              </a:solidFill>
            </a:endParaRPr>
          </a:p>
          <a:p>
            <a:pPr marL="892175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b="1" dirty="0" err="1">
                <a:solidFill>
                  <a:srgbClr val="003366"/>
                </a:solidFill>
              </a:rPr>
              <a:t>Predlozak</a:t>
            </a:r>
            <a:r>
              <a:rPr lang="hr-HR" b="1" dirty="0">
                <a:solidFill>
                  <a:srgbClr val="003366"/>
                </a:solidFill>
              </a:rPr>
              <a:t> ZR HVU 2022 Vojno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hr-HR" b="1" dirty="0" err="1">
                <a:solidFill>
                  <a:srgbClr val="003366"/>
                </a:solidFill>
              </a:rPr>
              <a:t>inzenjerstvo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hr-HR" b="1" dirty="0">
                <a:solidFill>
                  <a:srgbClr val="003366"/>
                </a:solidFill>
              </a:rPr>
              <a:t>(</a:t>
            </a:r>
            <a:r>
              <a:rPr lang="en-US" b="1" dirty="0">
                <a:solidFill>
                  <a:srgbClr val="003366"/>
                </a:solidFill>
              </a:rPr>
              <a:t>https://vojni.unizg.hr/_download/repository/Predlozak_ZR_HVU_2022_Vojno_inzenjerstvo.doc</a:t>
            </a:r>
            <a:r>
              <a:rPr lang="hr-HR" b="1" dirty="0">
                <a:solidFill>
                  <a:srgbClr val="003366"/>
                </a:solidFill>
              </a:rPr>
              <a:t>)</a:t>
            </a:r>
          </a:p>
          <a:p>
            <a:pPr marL="1700213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Striktno definirani svi potrebni formalni elementi rada </a:t>
            </a:r>
          </a:p>
          <a:p>
            <a:pPr marL="1700213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3366"/>
                </a:solidFill>
              </a:rPr>
              <a:t>Predložak ima ulogu olakšavanja posla kandidatu i mentoru</a:t>
            </a:r>
          </a:p>
          <a:p>
            <a:pPr marL="1700213" indent="-2555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b="1" u="sng" dirty="0">
                <a:solidFill>
                  <a:srgbClr val="003366"/>
                </a:solidFill>
              </a:rPr>
              <a:t>Važno se pridržavati dokumenta u potpunosti kako bi radovi bili napisani na odgovarajući način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68A580-DD31-90A7-7CFB-406CE32A7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56792"/>
            <a:ext cx="3023169" cy="4725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EFEB-9382-5844-CF7D-25160DFDDECA}"/>
              </a:ext>
            </a:extLst>
          </p:cNvPr>
          <p:cNvSpPr txBox="1"/>
          <p:nvPr/>
        </p:nvSpPr>
        <p:spPr>
          <a:xfrm>
            <a:off x="3995936" y="19888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sz="1800" b="1" dirty="0">
                <a:solidFill>
                  <a:srgbClr val="003366"/>
                </a:solidFill>
              </a:rPr>
              <a:t>ne </a:t>
            </a:r>
            <a:r>
              <a:rPr lang="en-US" sz="1800" b="1" dirty="0" err="1">
                <a:solidFill>
                  <a:srgbClr val="003366"/>
                </a:solidFill>
              </a:rPr>
              <a:t>zaboraviti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upisati</a:t>
            </a:r>
            <a:r>
              <a:rPr lang="en-US" sz="1800" b="1" dirty="0">
                <a:solidFill>
                  <a:srgbClr val="003366"/>
                </a:solidFill>
              </a:rPr>
              <a:t> rod  </a:t>
            </a:r>
            <a:r>
              <a:rPr lang="en-US" sz="1800" b="1" dirty="0" err="1">
                <a:solidFill>
                  <a:srgbClr val="003366"/>
                </a:solidFill>
              </a:rPr>
              <a:t>tamo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gdje</a:t>
            </a:r>
            <a:r>
              <a:rPr lang="en-US" sz="1800" b="1" dirty="0">
                <a:solidFill>
                  <a:srgbClr val="003366"/>
                </a:solidFill>
              </a:rPr>
              <a:t> je </a:t>
            </a:r>
            <a:r>
              <a:rPr lang="en-US" sz="1800" b="1" dirty="0" err="1">
                <a:solidFill>
                  <a:srgbClr val="003366"/>
                </a:solidFill>
              </a:rPr>
              <a:t>traženo</a:t>
            </a:r>
            <a:endParaRPr lang="en-US" sz="1800" b="1" dirty="0">
              <a:solidFill>
                <a:srgbClr val="003366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D4155E6E-63F8-3CD5-C7EA-9A725FF84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Najčešće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greške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1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845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EFEB-9382-5844-CF7D-25160DFDDECA}"/>
              </a:ext>
            </a:extLst>
          </p:cNvPr>
          <p:cNvSpPr txBox="1"/>
          <p:nvPr/>
        </p:nvSpPr>
        <p:spPr>
          <a:xfrm>
            <a:off x="4164545" y="1962060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sz="1800" b="1" dirty="0">
                <a:solidFill>
                  <a:srgbClr val="003366"/>
                </a:solidFill>
              </a:rPr>
              <a:t>ne </a:t>
            </a:r>
            <a:r>
              <a:rPr lang="en-US" sz="1800" b="1" dirty="0" err="1">
                <a:solidFill>
                  <a:srgbClr val="003366"/>
                </a:solidFill>
              </a:rPr>
              <a:t>zaboraviti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upisati</a:t>
            </a:r>
            <a:r>
              <a:rPr lang="en-US" sz="1800" b="1" dirty="0">
                <a:solidFill>
                  <a:srgbClr val="003366"/>
                </a:solidFill>
              </a:rPr>
              <a:t> rod  </a:t>
            </a:r>
            <a:r>
              <a:rPr lang="en-US" sz="1800" b="1" dirty="0" err="1">
                <a:solidFill>
                  <a:srgbClr val="003366"/>
                </a:solidFill>
              </a:rPr>
              <a:t>tamo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gdje</a:t>
            </a:r>
            <a:r>
              <a:rPr lang="en-US" sz="1800" b="1" dirty="0">
                <a:solidFill>
                  <a:srgbClr val="003366"/>
                </a:solidFill>
              </a:rPr>
              <a:t> je </a:t>
            </a:r>
            <a:r>
              <a:rPr lang="en-US" sz="1800" b="1" dirty="0" err="1">
                <a:solidFill>
                  <a:srgbClr val="003366"/>
                </a:solidFill>
              </a:rPr>
              <a:t>traženo</a:t>
            </a:r>
            <a:endParaRPr lang="en-US" sz="1800" b="1" dirty="0">
              <a:solidFill>
                <a:srgbClr val="003366"/>
              </a:solidFill>
            </a:endParaRPr>
          </a:p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b="1" dirty="0" err="1">
                <a:solidFill>
                  <a:srgbClr val="003366"/>
                </a:solidFill>
              </a:rPr>
              <a:t>kod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vojnih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djelatnih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osoba</a:t>
            </a:r>
            <a:r>
              <a:rPr lang="en-US" b="1" dirty="0">
                <a:solidFill>
                  <a:srgbClr val="003366"/>
                </a:solidFill>
              </a:rPr>
              <a:t> ne </a:t>
            </a:r>
            <a:r>
              <a:rPr lang="en-US" b="1" dirty="0" err="1">
                <a:solidFill>
                  <a:srgbClr val="003366"/>
                </a:solidFill>
              </a:rPr>
              <a:t>zaboraviti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upisati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čin</a:t>
            </a:r>
            <a:endParaRPr lang="en-US" b="1" dirty="0">
              <a:solidFill>
                <a:srgbClr val="003366"/>
              </a:solidFill>
            </a:endParaRPr>
          </a:p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b="1" dirty="0" err="1">
                <a:solidFill>
                  <a:srgbClr val="003366"/>
                </a:solidFill>
              </a:rPr>
              <a:t>upisati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mjesec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kad</a:t>
            </a:r>
            <a:r>
              <a:rPr lang="en-US" b="1" dirty="0">
                <a:solidFill>
                  <a:srgbClr val="003366"/>
                </a:solidFill>
              </a:rPr>
              <a:t> je rad </a:t>
            </a:r>
            <a:r>
              <a:rPr lang="en-US" b="1" dirty="0" err="1">
                <a:solidFill>
                  <a:srgbClr val="003366"/>
                </a:solidFill>
              </a:rPr>
              <a:t>tiskan</a:t>
            </a:r>
            <a:r>
              <a:rPr lang="en-US" b="1" dirty="0">
                <a:solidFill>
                  <a:srgbClr val="003366"/>
                </a:solidFill>
              </a:rPr>
              <a:t> u </a:t>
            </a:r>
            <a:r>
              <a:rPr lang="en-US" b="1" dirty="0" err="1">
                <a:solidFill>
                  <a:srgbClr val="003366"/>
                </a:solidFill>
              </a:rPr>
              <a:t>formi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koja</a:t>
            </a:r>
            <a:r>
              <a:rPr lang="en-US" b="1" dirty="0">
                <a:solidFill>
                  <a:srgbClr val="003366"/>
                </a:solidFill>
              </a:rPr>
              <a:t> je </a:t>
            </a:r>
            <a:r>
              <a:rPr lang="en-US" b="1" dirty="0" err="1">
                <a:solidFill>
                  <a:srgbClr val="003366"/>
                </a:solidFill>
              </a:rPr>
              <a:t>definirana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predloškom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endParaRPr lang="en-US" sz="1800" b="1" dirty="0">
              <a:solidFill>
                <a:srgbClr val="0033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ED94FD-C6A2-1F8D-2BC5-B05A47783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71" y="1590377"/>
            <a:ext cx="3680041" cy="486757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5A8D3152-30BF-A185-7530-8B4FDE67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Najčešće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greške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14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EFEB-9382-5844-CF7D-25160DFDDECA}"/>
              </a:ext>
            </a:extLst>
          </p:cNvPr>
          <p:cNvSpPr txBox="1"/>
          <p:nvPr/>
        </p:nvSpPr>
        <p:spPr>
          <a:xfrm>
            <a:off x="4164545" y="1962060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sz="1800" b="1" dirty="0">
                <a:solidFill>
                  <a:srgbClr val="003366"/>
                </a:solidFill>
              </a:rPr>
              <a:t>U </a:t>
            </a:r>
            <a:r>
              <a:rPr lang="en-US" sz="1800" b="1" dirty="0" err="1">
                <a:solidFill>
                  <a:srgbClr val="003366"/>
                </a:solidFill>
              </a:rPr>
              <a:t>tekstu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Izjave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promijeniti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obrisati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odgovarajuću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oznaku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muškog</a:t>
            </a:r>
            <a:r>
              <a:rPr lang="en-US" sz="1800" b="1" dirty="0">
                <a:solidFill>
                  <a:srgbClr val="003366"/>
                </a:solidFill>
              </a:rPr>
              <a:t>/</a:t>
            </a:r>
            <a:r>
              <a:rPr lang="en-US" sz="1800" b="1" dirty="0" err="1">
                <a:solidFill>
                  <a:srgbClr val="003366"/>
                </a:solidFill>
              </a:rPr>
              <a:t>ženskog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roda</a:t>
            </a:r>
            <a:endParaRPr lang="en-US" sz="1800" b="1" dirty="0">
              <a:solidFill>
                <a:srgbClr val="003366"/>
              </a:solidFill>
            </a:endParaRPr>
          </a:p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b="1" dirty="0">
                <a:solidFill>
                  <a:srgbClr val="003366"/>
                </a:solidFill>
              </a:rPr>
              <a:t>Datum </a:t>
            </a:r>
            <a:r>
              <a:rPr lang="en-US" b="1" dirty="0" err="1">
                <a:solidFill>
                  <a:srgbClr val="003366"/>
                </a:solidFill>
              </a:rPr>
              <a:t>upisati</a:t>
            </a:r>
            <a:r>
              <a:rPr lang="en-US" b="1" dirty="0">
                <a:solidFill>
                  <a:srgbClr val="003366"/>
                </a:solidFill>
              </a:rPr>
              <a:t> u </a:t>
            </a:r>
            <a:r>
              <a:rPr lang="en-US" b="1" dirty="0" err="1">
                <a:solidFill>
                  <a:srgbClr val="003366"/>
                </a:solidFill>
              </a:rPr>
              <a:t>skladu</a:t>
            </a:r>
            <a:r>
              <a:rPr lang="en-US" b="1" dirty="0">
                <a:solidFill>
                  <a:srgbClr val="003366"/>
                </a:solidFill>
              </a:rPr>
              <a:t> s </a:t>
            </a:r>
            <a:r>
              <a:rPr lang="en-US" b="1" dirty="0" err="1">
                <a:solidFill>
                  <a:srgbClr val="003366"/>
                </a:solidFill>
              </a:rPr>
              <a:t>predloškom</a:t>
            </a:r>
            <a:endParaRPr lang="en-US" b="1" dirty="0">
              <a:solidFill>
                <a:srgbClr val="003366"/>
              </a:solidFill>
            </a:endParaRPr>
          </a:p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sz="1800" b="1" dirty="0" err="1">
                <a:solidFill>
                  <a:srgbClr val="003366"/>
                </a:solidFill>
              </a:rPr>
              <a:t>Umjesto</a:t>
            </a:r>
            <a:r>
              <a:rPr lang="en-US" sz="1800" b="1" dirty="0">
                <a:solidFill>
                  <a:srgbClr val="003366"/>
                </a:solidFill>
              </a:rPr>
              <a:t> Ime </a:t>
            </a:r>
            <a:r>
              <a:rPr lang="en-US" sz="1800" b="1" dirty="0" err="1">
                <a:solidFill>
                  <a:srgbClr val="003366"/>
                </a:solidFill>
              </a:rPr>
              <a:t>Prezime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staviti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svoje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ime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prezime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C21B82-5BE0-9881-4AD4-AD1825F8B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8" y="1936680"/>
            <a:ext cx="3798412" cy="3633836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1B18D5D6-7377-8DDD-C4A4-3CB2E308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Najčešće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greške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3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907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EFEB-9382-5844-CF7D-25160DFDDECA}"/>
              </a:ext>
            </a:extLst>
          </p:cNvPr>
          <p:cNvSpPr txBox="1"/>
          <p:nvPr/>
        </p:nvSpPr>
        <p:spPr>
          <a:xfrm>
            <a:off x="4164545" y="1962060"/>
            <a:ext cx="4572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sz="1800" b="1" dirty="0" err="1">
                <a:solidFill>
                  <a:srgbClr val="003366"/>
                </a:solidFill>
              </a:rPr>
              <a:t>Zahval</a:t>
            </a:r>
            <a:r>
              <a:rPr lang="en-US" b="1" dirty="0" err="1">
                <a:solidFill>
                  <a:srgbClr val="003366"/>
                </a:solidFill>
              </a:rPr>
              <a:t>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nije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obavezna</a:t>
            </a:r>
            <a:endParaRPr lang="en-US" b="1" dirty="0">
              <a:solidFill>
                <a:srgbClr val="003366"/>
              </a:solidFill>
            </a:endParaRPr>
          </a:p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sz="1800" b="1" dirty="0" err="1">
                <a:solidFill>
                  <a:srgbClr val="003366"/>
                </a:solidFill>
              </a:rPr>
              <a:t>Voditi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 err="1">
                <a:solidFill>
                  <a:srgbClr val="003366"/>
                </a:solidFill>
              </a:rPr>
              <a:t>računa</a:t>
            </a:r>
            <a:r>
              <a:rPr lang="en-US" sz="1800" b="1" dirty="0">
                <a:solidFill>
                  <a:srgbClr val="003366"/>
                </a:solidFill>
              </a:rPr>
              <a:t> da </a:t>
            </a:r>
            <a:r>
              <a:rPr lang="en-US" sz="1800" b="1" dirty="0" err="1">
                <a:solidFill>
                  <a:srgbClr val="003366"/>
                </a:solidFill>
              </a:rPr>
              <a:t>tekst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Zahvale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bude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primjeren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dokumentu</a:t>
            </a:r>
            <a:r>
              <a:rPr lang="en-US" b="1" dirty="0">
                <a:solidFill>
                  <a:srgbClr val="003366"/>
                </a:solidFill>
              </a:rPr>
              <a:t> u </a:t>
            </a:r>
            <a:r>
              <a:rPr lang="en-US" b="1" dirty="0" err="1">
                <a:solidFill>
                  <a:srgbClr val="003366"/>
                </a:solidFill>
              </a:rPr>
              <a:t>kojem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istu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pišete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uz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puno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poštovanje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prema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osobama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koje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tu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spominjete</a:t>
            </a:r>
            <a:r>
              <a:rPr lang="en-US" b="1" dirty="0">
                <a:solidFill>
                  <a:srgbClr val="003366"/>
                </a:solidFill>
              </a:rPr>
              <a:t>, </a:t>
            </a:r>
            <a:r>
              <a:rPr lang="en-US" b="1" dirty="0" err="1">
                <a:solidFill>
                  <a:srgbClr val="003366"/>
                </a:solidFill>
              </a:rPr>
              <a:t>kao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prema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Vojnom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studiju</a:t>
            </a:r>
            <a:r>
              <a:rPr lang="en-US" b="1" dirty="0">
                <a:solidFill>
                  <a:srgbClr val="003366"/>
                </a:solidFill>
              </a:rPr>
              <a:t>, HVU </a:t>
            </a:r>
            <a:r>
              <a:rPr lang="en-US" b="1" dirty="0" err="1">
                <a:solidFill>
                  <a:srgbClr val="003366"/>
                </a:solidFill>
              </a:rPr>
              <a:t>i</a:t>
            </a:r>
            <a:r>
              <a:rPr lang="en-US" b="1" dirty="0">
                <a:solidFill>
                  <a:srgbClr val="003366"/>
                </a:solidFill>
              </a:rPr>
              <a:t> OSRH </a:t>
            </a:r>
            <a:endParaRPr lang="en-US" sz="1800" b="1" dirty="0">
              <a:solidFill>
                <a:srgbClr val="003366"/>
              </a:solidFill>
            </a:endParaRPr>
          </a:p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234A2B-F595-91D3-3ACD-B8268B94C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5" y="2060848"/>
            <a:ext cx="3990918" cy="3725839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5016D29F-75D8-1CBE-763B-E6A6AD79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Najčešće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greške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4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613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EFEB-9382-5844-CF7D-25160DFDDECA}"/>
              </a:ext>
            </a:extLst>
          </p:cNvPr>
          <p:cNvSpPr txBox="1"/>
          <p:nvPr/>
        </p:nvSpPr>
        <p:spPr>
          <a:xfrm>
            <a:off x="4164545" y="1962060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b="1" dirty="0" err="1">
                <a:solidFill>
                  <a:srgbClr val="003366"/>
                </a:solidFill>
              </a:rPr>
              <a:t>Striktno</a:t>
            </a:r>
            <a:r>
              <a:rPr lang="en-US" b="1" dirty="0">
                <a:solidFill>
                  <a:srgbClr val="003366"/>
                </a:solidFill>
              </a:rPr>
              <a:t> se </a:t>
            </a:r>
            <a:r>
              <a:rPr lang="en-US" b="1" dirty="0" err="1">
                <a:solidFill>
                  <a:srgbClr val="003366"/>
                </a:solidFill>
              </a:rPr>
              <a:t>držati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formata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sadržaja</a:t>
            </a:r>
            <a:r>
              <a:rPr lang="en-US" b="1" dirty="0">
                <a:solidFill>
                  <a:srgbClr val="003366"/>
                </a:solidFill>
              </a:rPr>
              <a:t> u </a:t>
            </a:r>
            <a:r>
              <a:rPr lang="en-US" b="1" dirty="0" err="1">
                <a:solidFill>
                  <a:srgbClr val="003366"/>
                </a:solidFill>
              </a:rPr>
              <a:t>Popisu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oznaka</a:t>
            </a:r>
            <a:r>
              <a:rPr lang="en-US" b="1" dirty="0">
                <a:solidFill>
                  <a:srgbClr val="003366"/>
                </a:solidFill>
              </a:rPr>
              <a:t> – </a:t>
            </a:r>
            <a:r>
              <a:rPr lang="en-US" b="1" dirty="0" err="1">
                <a:solidFill>
                  <a:srgbClr val="003366"/>
                </a:solidFill>
              </a:rPr>
              <a:t>sve</a:t>
            </a:r>
            <a:r>
              <a:rPr lang="en-US" b="1" dirty="0">
                <a:solidFill>
                  <a:srgbClr val="003366"/>
                </a:solidFill>
              </a:rPr>
              <a:t> je </a:t>
            </a:r>
            <a:r>
              <a:rPr lang="en-US" b="1" dirty="0" err="1">
                <a:solidFill>
                  <a:srgbClr val="003366"/>
                </a:solidFill>
              </a:rPr>
              <a:t>objašnjeno</a:t>
            </a:r>
            <a:r>
              <a:rPr lang="en-US" b="1" dirty="0">
                <a:solidFill>
                  <a:srgbClr val="003366"/>
                </a:solidFill>
              </a:rPr>
              <a:t>, </a:t>
            </a:r>
            <a:r>
              <a:rPr lang="en-US" b="1" dirty="0" err="1">
                <a:solidFill>
                  <a:srgbClr val="003366"/>
                </a:solidFill>
              </a:rPr>
              <a:t>samo</a:t>
            </a:r>
            <a:r>
              <a:rPr lang="en-US" b="1" dirty="0">
                <a:solidFill>
                  <a:srgbClr val="003366"/>
                </a:solidFill>
              </a:rPr>
              <a:t> to </a:t>
            </a:r>
            <a:r>
              <a:rPr lang="en-US" b="1" dirty="0" err="1">
                <a:solidFill>
                  <a:srgbClr val="003366"/>
                </a:solidFill>
              </a:rPr>
              <a:t>treba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pročitati</a:t>
            </a:r>
            <a:endParaRPr lang="en-US" b="1" dirty="0">
              <a:solidFill>
                <a:srgbClr val="003366"/>
              </a:solidFill>
            </a:endParaRPr>
          </a:p>
          <a:p>
            <a:pPr marL="450850" lvl="3">
              <a:spcBef>
                <a:spcPts val="1200"/>
              </a:spcBef>
              <a:tabLst>
                <a:tab pos="1341438" algn="l"/>
              </a:tabLst>
            </a:pP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CFF458-879D-80BC-4FEB-BCD8ECCFD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40" y="1430329"/>
            <a:ext cx="3958235" cy="5085184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4B673595-A5C9-0CC2-9D31-AAA4F62F5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Najčešće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greške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5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376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304801" y="228601"/>
            <a:ext cx="2530847" cy="911135"/>
            <a:chOff x="609600" y="457200"/>
            <a:chExt cx="5624104" cy="2024743"/>
          </a:xfrm>
        </p:grpSpPr>
        <p:pic>
          <p:nvPicPr>
            <p:cNvPr id="14" name="Picture 13" descr="http://www.alu.unizg.hr/alu/cms/upload/images/logo/UniZG-logo-Plavokomito.jpg"/>
            <p:cNvPicPr/>
            <p:nvPr/>
          </p:nvPicPr>
          <p:blipFill>
            <a:blip r:embed="rId2" cstate="print"/>
            <a:srcRect l="6026" r="7611" b="33476"/>
            <a:stretch>
              <a:fillRect/>
            </a:stretch>
          </p:blipFill>
          <p:spPr bwMode="auto">
            <a:xfrm>
              <a:off x="609600" y="457200"/>
              <a:ext cx="2149384" cy="202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alu.unizg.hr/alu/cms/upload/images/logo/UniZG-logo-Plavokomito.jpg"/>
            <p:cNvPicPr/>
            <p:nvPr/>
          </p:nvPicPr>
          <p:blipFill>
            <a:blip r:embed="rId3"/>
            <a:srcRect t="69774"/>
            <a:stretch>
              <a:fillRect/>
            </a:stretch>
          </p:blipFill>
          <p:spPr bwMode="auto">
            <a:xfrm>
              <a:off x="2895600" y="838200"/>
              <a:ext cx="3338104" cy="12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04800" y="1295400"/>
            <a:ext cx="8610600" cy="1588"/>
          </a:xfrm>
          <a:prstGeom prst="line">
            <a:avLst/>
          </a:prstGeom>
          <a:ln w="19050">
            <a:solidFill>
              <a:srgbClr val="1B4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BEFEB-9382-5844-CF7D-25160DFDDECA}"/>
              </a:ext>
            </a:extLst>
          </p:cNvPr>
          <p:cNvSpPr txBox="1"/>
          <p:nvPr/>
        </p:nvSpPr>
        <p:spPr>
          <a:xfrm>
            <a:off x="4164545" y="1962060"/>
            <a:ext cx="4572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6600" lvl="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341438" algn="l"/>
              </a:tabLst>
            </a:pPr>
            <a:r>
              <a:rPr lang="en-US" b="1" dirty="0" err="1">
                <a:solidFill>
                  <a:srgbClr val="003366"/>
                </a:solidFill>
              </a:rPr>
              <a:t>Kod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pisanja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Ključnih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riječi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odnosno</a:t>
            </a:r>
            <a:r>
              <a:rPr lang="en-US" b="1" dirty="0">
                <a:solidFill>
                  <a:srgbClr val="003366"/>
                </a:solidFill>
              </a:rPr>
              <a:t> Key words </a:t>
            </a:r>
            <a:r>
              <a:rPr lang="en-US" b="1" dirty="0" err="1">
                <a:solidFill>
                  <a:srgbClr val="003366"/>
                </a:solidFill>
              </a:rPr>
              <a:t>voditi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računa</a:t>
            </a:r>
            <a:r>
              <a:rPr lang="en-US" b="1" dirty="0">
                <a:solidFill>
                  <a:srgbClr val="003366"/>
                </a:solidFill>
              </a:rPr>
              <a:t> da </a:t>
            </a:r>
            <a:r>
              <a:rPr lang="en-US" b="1" dirty="0" err="1">
                <a:solidFill>
                  <a:srgbClr val="003366"/>
                </a:solidFill>
              </a:rPr>
              <a:t>nisu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banalne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generičke</a:t>
            </a:r>
            <a:r>
              <a:rPr lang="en-US" b="1" dirty="0">
                <a:solidFill>
                  <a:srgbClr val="003366"/>
                </a:solidFill>
              </a:rPr>
              <a:t>, </a:t>
            </a:r>
            <a:r>
              <a:rPr lang="en-US" b="1" dirty="0" err="1">
                <a:solidFill>
                  <a:srgbClr val="003366"/>
                </a:solidFill>
              </a:rPr>
              <a:t>već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navođenjem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malog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broja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ključnih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riječi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treba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detaljno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opisati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tekst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radi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lakšeg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pretraživanja</a:t>
            </a:r>
            <a:r>
              <a:rPr lang="en-US" b="1" dirty="0">
                <a:solidFill>
                  <a:srgbClr val="003366"/>
                </a:solidFill>
              </a:rPr>
              <a:t> u </a:t>
            </a:r>
            <a:r>
              <a:rPr lang="en-US" b="1" dirty="0" err="1">
                <a:solidFill>
                  <a:srgbClr val="003366"/>
                </a:solidFill>
              </a:rPr>
              <a:t>bazama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 err="1">
                <a:solidFill>
                  <a:srgbClr val="003366"/>
                </a:solidFill>
              </a:rPr>
              <a:t>podatka</a:t>
            </a:r>
            <a:r>
              <a:rPr lang="en-US" b="1" dirty="0">
                <a:solidFill>
                  <a:srgbClr val="003366"/>
                </a:solidFill>
              </a:rPr>
              <a:t> </a:t>
            </a:r>
          </a:p>
          <a:p>
            <a:pPr marL="450850" lvl="3">
              <a:spcBef>
                <a:spcPts val="1200"/>
              </a:spcBef>
              <a:tabLst>
                <a:tab pos="1341438" algn="l"/>
              </a:tabLst>
            </a:pP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C6BC86-E2A5-891A-C39C-244B310D6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98" y="1947132"/>
            <a:ext cx="4146569" cy="1691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FB49B4-4CD8-2BDC-6A23-0E0923B49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98" y="4137817"/>
            <a:ext cx="3963079" cy="153641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A7A0BECF-4697-9005-38B1-FDA98B42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43" y="152400"/>
            <a:ext cx="594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Najčešće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greške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6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581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606</Words>
  <Application>Microsoft Office PowerPoint</Application>
  <PresentationFormat>Prikaz na zaslonu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ismojver</dc:creator>
  <cp:lastModifiedBy>Windows User</cp:lastModifiedBy>
  <cp:revision>51</cp:revision>
  <dcterms:created xsi:type="dcterms:W3CDTF">2006-08-16T00:00:00Z</dcterms:created>
  <dcterms:modified xsi:type="dcterms:W3CDTF">2022-11-22T11:44:40Z</dcterms:modified>
</cp:coreProperties>
</file>