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53"/>
  </p:notesMasterIdLst>
  <p:sldIdLst>
    <p:sldId id="318" r:id="rId2"/>
    <p:sldId id="324" r:id="rId3"/>
    <p:sldId id="326" r:id="rId4"/>
    <p:sldId id="320" r:id="rId5"/>
    <p:sldId id="347" r:id="rId6"/>
    <p:sldId id="369" r:id="rId7"/>
    <p:sldId id="370" r:id="rId8"/>
    <p:sldId id="372" r:id="rId9"/>
    <p:sldId id="373" r:id="rId10"/>
    <p:sldId id="374" r:id="rId11"/>
    <p:sldId id="375" r:id="rId12"/>
    <p:sldId id="377" r:id="rId13"/>
    <p:sldId id="376" r:id="rId14"/>
    <p:sldId id="379" r:id="rId15"/>
    <p:sldId id="387" r:id="rId16"/>
    <p:sldId id="358" r:id="rId17"/>
    <p:sldId id="388" r:id="rId18"/>
    <p:sldId id="389" r:id="rId19"/>
    <p:sldId id="390" r:id="rId20"/>
    <p:sldId id="348" r:id="rId21"/>
    <p:sldId id="297" r:id="rId22"/>
    <p:sldId id="321" r:id="rId23"/>
    <p:sldId id="361" r:id="rId24"/>
    <p:sldId id="345" r:id="rId25"/>
    <p:sldId id="298" r:id="rId26"/>
    <p:sldId id="350" r:id="rId27"/>
    <p:sldId id="299" r:id="rId28"/>
    <p:sldId id="353" r:id="rId29"/>
    <p:sldId id="351" r:id="rId30"/>
    <p:sldId id="327" r:id="rId31"/>
    <p:sldId id="385" r:id="rId32"/>
    <p:sldId id="354" r:id="rId33"/>
    <p:sldId id="367" r:id="rId34"/>
    <p:sldId id="396" r:id="rId35"/>
    <p:sldId id="380" r:id="rId36"/>
    <p:sldId id="355" r:id="rId37"/>
    <p:sldId id="381" r:id="rId38"/>
    <p:sldId id="382" r:id="rId39"/>
    <p:sldId id="383" r:id="rId40"/>
    <p:sldId id="356" r:id="rId41"/>
    <p:sldId id="399" r:id="rId42"/>
    <p:sldId id="400" r:id="rId43"/>
    <p:sldId id="401" r:id="rId44"/>
    <p:sldId id="402" r:id="rId45"/>
    <p:sldId id="403" r:id="rId46"/>
    <p:sldId id="344" r:id="rId47"/>
    <p:sldId id="360" r:id="rId48"/>
    <p:sldId id="397" r:id="rId49"/>
    <p:sldId id="359" r:id="rId50"/>
    <p:sldId id="357" r:id="rId51"/>
    <p:sldId id="363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njižnica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D5E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72" autoAdjust="0"/>
    <p:restoredTop sz="94622" autoAdjust="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0-01T14:30:48.574" idx="1">
    <p:pos x="648" y="816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B73B5-2B2A-472F-9EC5-CFB094DA5923}" type="datetimeFigureOut">
              <a:rPr lang="hr-HR" smtClean="0"/>
              <a:t>14.3.2022.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A197F-3498-4B49-8644-4B9709C076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989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A197F-3498-4B49-8644-4B9709C07696}" type="slidenum">
              <a:rPr lang="hr-HR" smtClean="0"/>
              <a:t>32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138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B9A-03F3-4101-81F0-321180A02A58}" type="datetimeFigureOut">
              <a:rPr lang="hr-HR" smtClean="0"/>
              <a:t>14.3.2022.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4B0A-208F-4CCC-A592-CAFFDD1BE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050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B9A-03F3-4101-81F0-321180A02A58}" type="datetimeFigureOut">
              <a:rPr lang="hr-HR" smtClean="0"/>
              <a:t>14.3.2022.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4B0A-208F-4CCC-A592-CAFFDD1BE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455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B9A-03F3-4101-81F0-321180A02A58}" type="datetimeFigureOut">
              <a:rPr lang="hr-HR" smtClean="0"/>
              <a:t>14.3.2022.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4B0A-208F-4CCC-A592-CAFFDD1BE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3028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B9A-03F3-4101-81F0-321180A02A58}" type="datetimeFigureOut">
              <a:rPr lang="hr-HR" smtClean="0"/>
              <a:t>14.3.2022.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4B0A-208F-4CCC-A592-CAFFDD1BE981}" type="slidenum">
              <a:rPr lang="hr-HR" smtClean="0"/>
              <a:t>‹#›</a:t>
            </a:fld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4138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B9A-03F3-4101-81F0-321180A02A58}" type="datetimeFigureOut">
              <a:rPr lang="hr-HR" smtClean="0"/>
              <a:t>14.3.2022.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4B0A-208F-4CCC-A592-CAFFDD1BE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5996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B9A-03F3-4101-81F0-321180A02A58}" type="datetimeFigureOut">
              <a:rPr lang="hr-HR" smtClean="0"/>
              <a:t>14.3.2022.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4B0A-208F-4CCC-A592-CAFFDD1BE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55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B9A-03F3-4101-81F0-321180A02A58}" type="datetimeFigureOut">
              <a:rPr lang="hr-HR" smtClean="0"/>
              <a:t>14.3.2022.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4B0A-208F-4CCC-A592-CAFFDD1BE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8793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B9A-03F3-4101-81F0-321180A02A58}" type="datetimeFigureOut">
              <a:rPr lang="hr-HR" smtClean="0"/>
              <a:t>14.3.2022.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4B0A-208F-4CCC-A592-CAFFDD1BE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012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B9A-03F3-4101-81F0-321180A02A58}" type="datetimeFigureOut">
              <a:rPr lang="hr-HR" smtClean="0"/>
              <a:t>14.3.2022.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4B0A-208F-4CCC-A592-CAFFDD1BE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731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B9A-03F3-4101-81F0-321180A02A58}" type="datetimeFigureOut">
              <a:rPr lang="hr-HR" smtClean="0"/>
              <a:t>14.3.2022.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4B0A-208F-4CCC-A592-CAFFDD1BE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304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B9A-03F3-4101-81F0-321180A02A58}" type="datetimeFigureOut">
              <a:rPr lang="hr-HR" smtClean="0"/>
              <a:t>14.3.2022.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4B0A-208F-4CCC-A592-CAFFDD1BE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1456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B9A-03F3-4101-81F0-321180A02A58}" type="datetimeFigureOut">
              <a:rPr lang="hr-HR" smtClean="0"/>
              <a:t>14.3.2022.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4B0A-208F-4CCC-A592-CAFFDD1BE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7378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B9A-03F3-4101-81F0-321180A02A58}" type="datetimeFigureOut">
              <a:rPr lang="hr-HR" smtClean="0"/>
              <a:t>14.3.2022.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4B0A-208F-4CCC-A592-CAFFDD1BE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2182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B9A-03F3-4101-81F0-321180A02A58}" type="datetimeFigureOut">
              <a:rPr lang="hr-HR" smtClean="0"/>
              <a:t>14.3.2022.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4B0A-208F-4CCC-A592-CAFFDD1BE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952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B9A-03F3-4101-81F0-321180A02A58}" type="datetimeFigureOut">
              <a:rPr lang="hr-HR" smtClean="0"/>
              <a:t>14.3.2022.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4B0A-208F-4CCC-A592-CAFFDD1BE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449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B9A-03F3-4101-81F0-321180A02A58}" type="datetimeFigureOut">
              <a:rPr lang="hr-HR" smtClean="0"/>
              <a:t>14.3.2022.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4B0A-208F-4CCC-A592-CAFFDD1BE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3567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B9A-03F3-4101-81F0-321180A02A58}" type="datetimeFigureOut">
              <a:rPr lang="hr-HR" smtClean="0"/>
              <a:t>14.3.2022.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4B0A-208F-4CCC-A592-CAFFDD1BE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3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8D9AB9A-03F3-4101-81F0-321180A02A58}" type="datetimeFigureOut">
              <a:rPr lang="hr-HR" smtClean="0"/>
              <a:t>14.3.2022.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BB84B0A-208F-4CCC-A592-CAFFDD1BE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9831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k.mors.si/info/index.php/sl/" TargetMode="External"/><Relationship Id="rId2" Type="http://schemas.openxmlformats.org/officeDocument/2006/relationships/hyperlink" Target="https://www.nato.int/cps/en/natohq/publication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ster.ee/search~S1" TargetMode="External"/><Relationship Id="rId5" Type="http://schemas.openxmlformats.org/officeDocument/2006/relationships/hyperlink" Target="https://www.baltdefcol.org/?id=56" TargetMode="External"/><Relationship Id="rId4" Type="http://schemas.openxmlformats.org/officeDocument/2006/relationships/hyperlink" Target="https://www.marshallcenter.org/MCPUBLICWEB/en/nav-main-explore-gcmc-library-en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zir.nsk.hr/" TargetMode="External"/><Relationship Id="rId2" Type="http://schemas.openxmlformats.org/officeDocument/2006/relationships/hyperlink" Target="https://dabar.srce.hr/repozitorij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.nsk.hr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repozitorij.vojni.unizg.hr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hr/schhp?hl=hr" TargetMode="External"/><Relationship Id="rId2" Type="http://schemas.openxmlformats.org/officeDocument/2006/relationships/hyperlink" Target="https://hrcak.srce.hr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baze.nsk.hr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aj.org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eda.europa.eu/" TargetMode="External"/><Relationship Id="rId2" Type="http://schemas.openxmlformats.org/officeDocument/2006/relationships/hyperlink" Target="https://peacekeeping.un.org/e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sarchive.gwu.edu/" TargetMode="External"/><Relationship Id="rId4" Type="http://schemas.openxmlformats.org/officeDocument/2006/relationships/hyperlink" Target="https://www.janes.com/about-janes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.hr/" TargetMode="External"/><Relationship Id="rId7" Type="http://schemas.openxmlformats.org/officeDocument/2006/relationships/hyperlink" Target="http://onlinebooks.library.upenn.edu/" TargetMode="External"/><Relationship Id="rId2" Type="http://schemas.openxmlformats.org/officeDocument/2006/relationships/hyperlink" Target="http://haw.nsk.h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avopis.hr/" TargetMode="External"/><Relationship Id="rId5" Type="http://schemas.openxmlformats.org/officeDocument/2006/relationships/hyperlink" Target="http://hjp.znanje.hr/" TargetMode="External"/><Relationship Id="rId4" Type="http://schemas.openxmlformats.org/officeDocument/2006/relationships/hyperlink" Target="https://www.bib.irb.hr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iklopedija.hr/" TargetMode="External"/><Relationship Id="rId2" Type="http://schemas.openxmlformats.org/officeDocument/2006/relationships/hyperlink" Target="http://proleksis.lzmk.h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ritannica.com/" TargetMode="External"/><Relationship Id="rId4" Type="http://schemas.openxmlformats.org/officeDocument/2006/relationships/hyperlink" Target="https://www.encyclopedia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k.hr/" TargetMode="External"/><Relationship Id="rId2" Type="http://schemas.openxmlformats.org/officeDocument/2006/relationships/hyperlink" Target="https://k-hvu.zaki.com.h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kgz.hr/hr" TargetMode="External"/><Relationship Id="rId4" Type="http://schemas.openxmlformats.org/officeDocument/2006/relationships/hyperlink" Target="http://skupnikatalog.nsk.hr/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lagscan.com/unizg_hr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mailto:knjiznica.hvu.zagreb@morh.h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b="1" dirty="0" smtClean="0"/>
              <a:t>Pretraživanje elektroničkih izvora  znanstvenih i stručnih informacija : </a:t>
            </a:r>
            <a:br>
              <a:rPr lang="hr-HR" b="1" dirty="0" smtClean="0"/>
            </a:br>
            <a:r>
              <a:rPr lang="hr-HR" b="1" dirty="0" smtClean="0"/>
              <a:t>baze podataka </a:t>
            </a: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 </a:t>
            </a:r>
            <a:br>
              <a:rPr lang="hr-HR" dirty="0" smtClean="0"/>
            </a:br>
            <a:r>
              <a:rPr lang="hr-HR" dirty="0" smtClean="0"/>
              <a:t>					</a:t>
            </a:r>
            <a:endParaRPr lang="hr-HR" sz="2200" b="1" dirty="0"/>
          </a:p>
        </p:txBody>
      </p:sp>
      <p:pic>
        <p:nvPicPr>
          <p:cNvPr id="4" name="Picture 2" descr="C:\Users\Knjiznica\Desktop\str skup nabava\slider1_k-hvu.zaki.com.h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08920"/>
            <a:ext cx="4104456" cy="289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Slikovni rezultat za hologram fotografi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01008"/>
            <a:ext cx="3809671" cy="253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5667375" y="5907111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endParaRPr lang="hr-HR" sz="2000" dirty="0" smtClean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  <a:tileRect/>
              </a:gradFill>
              <a:ea typeface="+mj-ea"/>
              <a:cs typeface="+mj-cs"/>
            </a:endParaRPr>
          </a:p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hr-HR" sz="2000" dirty="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  <a:ea typeface="+mj-ea"/>
                <a:cs typeface="+mj-cs"/>
              </a:rPr>
              <a:t>Alma </a:t>
            </a:r>
            <a:r>
              <a:rPr lang="hr-HR" sz="2000" dirty="0" err="1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  <a:ea typeface="+mj-ea"/>
                <a:cs typeface="+mj-cs"/>
              </a:rPr>
              <a:t>Lušetić</a:t>
            </a:r>
            <a:r>
              <a:rPr lang="hr-HR" sz="2000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  <a:ea typeface="+mj-ea"/>
                <a:cs typeface="+mj-cs"/>
              </a:rPr>
              <a:t>, prof</a:t>
            </a:r>
            <a:r>
              <a:rPr lang="hr-HR" sz="2000" dirty="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  <a:ea typeface="+mj-ea"/>
                <a:cs typeface="+mj-cs"/>
              </a:rPr>
              <a:t>.  </a:t>
            </a:r>
            <a:endParaRPr lang="hr-HR" sz="2000" b="1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  <a:tileRect/>
              </a:gra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2330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37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trelica dolje 1"/>
          <p:cNvSpPr/>
          <p:nvPr/>
        </p:nvSpPr>
        <p:spPr>
          <a:xfrm>
            <a:off x="3897636" y="148478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Strelica udesno 2"/>
          <p:cNvSpPr/>
          <p:nvPr/>
        </p:nvSpPr>
        <p:spPr>
          <a:xfrm>
            <a:off x="2771800" y="419479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258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37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trelica dolje 1"/>
          <p:cNvSpPr/>
          <p:nvPr/>
        </p:nvSpPr>
        <p:spPr>
          <a:xfrm>
            <a:off x="3465588" y="126876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Strelica udesno 2"/>
          <p:cNvSpPr/>
          <p:nvPr/>
        </p:nvSpPr>
        <p:spPr>
          <a:xfrm>
            <a:off x="2210588" y="3762748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031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37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14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0"/>
            <a:ext cx="12192000" cy="937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trelica udesno 1"/>
          <p:cNvSpPr/>
          <p:nvPr/>
        </p:nvSpPr>
        <p:spPr>
          <a:xfrm>
            <a:off x="2210588" y="2178572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Strelica savijena prema gore 2"/>
          <p:cNvSpPr/>
          <p:nvPr/>
        </p:nvSpPr>
        <p:spPr>
          <a:xfrm>
            <a:off x="8493392" y="3356992"/>
            <a:ext cx="850392" cy="731520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27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37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trelica udesno 1"/>
          <p:cNvSpPr/>
          <p:nvPr/>
        </p:nvSpPr>
        <p:spPr>
          <a:xfrm>
            <a:off x="2267744" y="216207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77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trelica udesno 1"/>
          <p:cNvSpPr/>
          <p:nvPr/>
        </p:nvSpPr>
        <p:spPr>
          <a:xfrm>
            <a:off x="2987824" y="2636912"/>
            <a:ext cx="1194432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844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latin typeface="Arial" pitchFamily="34" charset="0"/>
                <a:cs typeface="Arial" pitchFamily="34" charset="0"/>
              </a:rPr>
              <a:t> </a:t>
            </a:r>
            <a:endParaRPr lang="hr-H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40000" y="1124744"/>
            <a:ext cx="7675350" cy="50522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b="1" dirty="0"/>
              <a:t> </a:t>
            </a:r>
            <a:r>
              <a:rPr lang="hr-HR" b="1" dirty="0">
                <a:solidFill>
                  <a:srgbClr val="C00000"/>
                </a:solidFill>
              </a:rPr>
              <a:t>Vojne </a:t>
            </a:r>
            <a:r>
              <a:rPr lang="hr-HR" b="1" dirty="0" smtClean="0">
                <a:solidFill>
                  <a:srgbClr val="C00000"/>
                </a:solidFill>
              </a:rPr>
              <a:t>knjižnice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>
              <a:buFont typeface="Wingdings" pitchFamily="2" charset="2"/>
              <a:buChar char="§"/>
            </a:pPr>
            <a:r>
              <a:rPr lang="hr-HR" dirty="0" smtClean="0"/>
              <a:t>NATO </a:t>
            </a:r>
            <a:r>
              <a:rPr lang="hr-HR" dirty="0" err="1"/>
              <a:t>library</a:t>
            </a:r>
            <a:r>
              <a:rPr lang="hr-HR" dirty="0" smtClean="0"/>
              <a:t>:</a:t>
            </a:r>
            <a:endParaRPr lang="hr-HR" dirty="0"/>
          </a:p>
          <a:p>
            <a:pPr marL="0" indent="0">
              <a:buNone/>
            </a:pPr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www.nato.int/cps/en/natohq/publications.htm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>
              <a:buFont typeface="Wingdings" pitchFamily="2" charset="2"/>
              <a:buChar char="§"/>
            </a:pPr>
            <a:r>
              <a:rPr lang="hr-HR" dirty="0" smtClean="0"/>
              <a:t>Knjižnica MO Slovenije: </a:t>
            </a:r>
            <a:r>
              <a:rPr lang="hr-HR" dirty="0">
                <a:hlinkClick r:id="rId3"/>
              </a:rPr>
              <a:t>https://dk.mors.si/info/index.php/sl/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>
              <a:buFont typeface="Wingdings" pitchFamily="2" charset="2"/>
              <a:buChar char="§"/>
            </a:pPr>
            <a:r>
              <a:rPr lang="hr-HR" dirty="0" smtClean="0"/>
              <a:t> George C. </a:t>
            </a:r>
            <a:r>
              <a:rPr lang="hr-HR" dirty="0" err="1" smtClean="0"/>
              <a:t>Marshall</a:t>
            </a:r>
            <a:r>
              <a:rPr lang="hr-HR" dirty="0" smtClean="0"/>
              <a:t> </a:t>
            </a:r>
            <a:r>
              <a:rPr lang="hr-HR" dirty="0" err="1" smtClean="0"/>
              <a:t>European</a:t>
            </a:r>
            <a:r>
              <a:rPr lang="hr-HR" dirty="0" smtClean="0"/>
              <a:t> </a:t>
            </a:r>
            <a:r>
              <a:rPr lang="hr-HR" dirty="0" err="1" smtClean="0"/>
              <a:t>Center</a:t>
            </a:r>
            <a:r>
              <a:rPr lang="hr-HR" dirty="0" smtClean="0"/>
              <a:t> for </a:t>
            </a:r>
            <a:r>
              <a:rPr lang="hr-HR" dirty="0" err="1" smtClean="0"/>
              <a:t>Security</a:t>
            </a:r>
            <a:r>
              <a:rPr lang="hr-HR" dirty="0" smtClean="0"/>
              <a:t> </a:t>
            </a:r>
            <a:r>
              <a:rPr lang="hr-HR" dirty="0" err="1" smtClean="0"/>
              <a:t>Studies</a:t>
            </a:r>
            <a:r>
              <a:rPr lang="hr-HR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hr-HR" dirty="0" smtClean="0">
                <a:hlinkClick r:id="rId4"/>
              </a:rPr>
              <a:t>https</a:t>
            </a:r>
            <a:r>
              <a:rPr lang="hr-HR" dirty="0">
                <a:hlinkClick r:id="rId4"/>
              </a:rPr>
              <a:t>://www.marshallcenter.org/MCPUBLICWEB/en/nav-main-explore-gcmc-library-en.html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>
              <a:buFont typeface="Wingdings" pitchFamily="2" charset="2"/>
              <a:buChar char="§"/>
            </a:pPr>
            <a:r>
              <a:rPr lang="hr-HR" dirty="0" err="1" smtClean="0"/>
              <a:t>Baltic</a:t>
            </a:r>
            <a:r>
              <a:rPr lang="hr-HR" dirty="0" smtClean="0"/>
              <a:t> </a:t>
            </a:r>
            <a:r>
              <a:rPr lang="hr-HR" dirty="0" err="1"/>
              <a:t>Defense</a:t>
            </a:r>
            <a:r>
              <a:rPr lang="hr-HR" dirty="0"/>
              <a:t> </a:t>
            </a:r>
            <a:r>
              <a:rPr lang="hr-HR" dirty="0" err="1" smtClean="0"/>
              <a:t>College</a:t>
            </a:r>
            <a:r>
              <a:rPr lang="hr-HR" dirty="0" smtClean="0"/>
              <a:t>: </a:t>
            </a:r>
            <a:r>
              <a:rPr lang="hr-HR" dirty="0">
                <a:hlinkClick r:id="rId5"/>
              </a:rPr>
              <a:t>https://www.baltdefcol.org/?id=56 </a:t>
            </a:r>
            <a:r>
              <a:rPr lang="hr-HR" dirty="0" smtClean="0">
                <a:hlinkClick r:id="rId6"/>
              </a:rPr>
              <a:t>https</a:t>
            </a:r>
            <a:r>
              <a:rPr lang="hr-HR" dirty="0">
                <a:hlinkClick r:id="rId6"/>
              </a:rPr>
              <a:t>://www.ester.ee/search~S1</a:t>
            </a:r>
            <a:r>
              <a:rPr lang="hr-HR" dirty="0"/>
              <a:t>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8469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2816" y="-17140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trelica dolje 1"/>
          <p:cNvSpPr/>
          <p:nvPr/>
        </p:nvSpPr>
        <p:spPr>
          <a:xfrm>
            <a:off x="4355976" y="2204864"/>
            <a:ext cx="484632" cy="113727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394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trelica dolje 1"/>
          <p:cNvSpPr/>
          <p:nvPr/>
        </p:nvSpPr>
        <p:spPr>
          <a:xfrm>
            <a:off x="3923928" y="2204864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232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trelica dolje 1"/>
          <p:cNvSpPr/>
          <p:nvPr/>
        </p:nvSpPr>
        <p:spPr>
          <a:xfrm>
            <a:off x="3753620" y="1988840"/>
            <a:ext cx="484632" cy="10686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630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Ciljevi edukacije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 smtClean="0"/>
              <a:t>= upoznavanje elektroničkih izvora </a:t>
            </a:r>
            <a:r>
              <a:rPr lang="hr-HR" b="1" dirty="0" smtClean="0"/>
              <a:t>znanstvenih i stručnih   </a:t>
            </a:r>
            <a:r>
              <a:rPr lang="hr-HR" dirty="0" smtClean="0"/>
              <a:t>informacija:</a:t>
            </a:r>
          </a:p>
          <a:p>
            <a:pPr marL="0" indent="0">
              <a:buNone/>
            </a:pPr>
            <a:r>
              <a:rPr lang="hr-HR" b="1" dirty="0" smtClean="0"/>
              <a:t>	</a:t>
            </a:r>
            <a:r>
              <a:rPr lang="hr-HR" dirty="0" smtClean="0"/>
              <a:t>- mjesta i mogućnosti pristupa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- metode pretraživanja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= osposobljavanje za samostalno pretraživanje </a:t>
            </a:r>
          </a:p>
          <a:p>
            <a:pPr marL="0" indent="0">
              <a:buNone/>
            </a:pPr>
            <a:r>
              <a:rPr lang="hr-HR" dirty="0" smtClean="0"/>
              <a:t>= razvijanje informacijske (ne informatičke) pismenosti</a:t>
            </a:r>
          </a:p>
          <a:p>
            <a:pPr marL="0" indent="0">
              <a:buNone/>
            </a:pP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 pomoć u pisanju kvalitetnih radova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296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hr-HR" dirty="0" smtClean="0">
                <a:solidFill>
                  <a:srgbClr val="FFFF66"/>
                </a:solidFill>
              </a:rPr>
              <a:t>Digitalni repozitoriji</a:t>
            </a:r>
            <a:endParaRPr lang="hr-HR" dirty="0">
              <a:solidFill>
                <a:srgbClr val="FFFF66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 smtClean="0"/>
              <a:t>= mjesta za pohranu podataka u digitalnom obliku,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često omogućuju i otvoreni pristup sadržajima</a:t>
            </a:r>
          </a:p>
          <a:p>
            <a:r>
              <a:rPr lang="hr-HR" b="1" dirty="0" smtClean="0"/>
              <a:t>Vrste repozitorija</a:t>
            </a:r>
            <a:r>
              <a:rPr lang="hr-HR" dirty="0" smtClean="0"/>
              <a:t>:</a:t>
            </a:r>
          </a:p>
          <a:p>
            <a:pPr marL="0" indent="0">
              <a:buNone/>
            </a:pPr>
            <a:r>
              <a:rPr lang="hr-HR" dirty="0" smtClean="0"/>
              <a:t>predmetni ili tematski, institucijski, nacionalni, </a:t>
            </a:r>
            <a:r>
              <a:rPr lang="hr-HR" dirty="0" err="1" smtClean="0"/>
              <a:t>istraživački.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b="1" dirty="0" smtClean="0"/>
              <a:t>Digitalni repozitoriji RH:</a:t>
            </a:r>
          </a:p>
          <a:p>
            <a:pPr marL="0" indent="0">
              <a:buNone/>
            </a:pPr>
            <a:r>
              <a:rPr lang="hr-HR" b="1" dirty="0"/>
              <a:t>DABAR</a:t>
            </a:r>
            <a:r>
              <a:rPr lang="hr-HR" dirty="0"/>
              <a:t> – e-infrastruktura za digitalnu imovinu sustava znanosti i visokog </a:t>
            </a:r>
            <a:r>
              <a:rPr lang="hr-HR" dirty="0" smtClean="0"/>
              <a:t>obrazovanja RH</a:t>
            </a:r>
            <a:endParaRPr lang="hr-HR" dirty="0"/>
          </a:p>
          <a:p>
            <a:pPr marL="0" indent="0">
              <a:buNone/>
            </a:pPr>
            <a:r>
              <a:rPr lang="hr-HR" dirty="0" smtClean="0">
                <a:hlinkClick r:id="rId2"/>
              </a:rPr>
              <a:t>https</a:t>
            </a:r>
            <a:r>
              <a:rPr lang="hr-HR" dirty="0">
                <a:hlinkClick r:id="rId2"/>
              </a:rPr>
              <a:t>://dabar.srce.hr/repozitoriji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>
                <a:hlinkClick r:id="rId3"/>
              </a:rPr>
              <a:t>https://zir.nsk.hr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>
                <a:hlinkClick r:id="rId4"/>
              </a:rPr>
              <a:t>https://dr.nsk.hr</a:t>
            </a:r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971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b="1" dirty="0">
                <a:solidFill>
                  <a:srgbClr val="FFFF66"/>
                </a:solidFill>
              </a:rPr>
              <a:t>Repozitorij završnih i diplomskih radova HVU-a: </a:t>
            </a:r>
            <a:r>
              <a:rPr lang="hr-HR" sz="3200" dirty="0">
                <a:solidFill>
                  <a:srgbClr val="FFFF66"/>
                </a:solidFill>
              </a:rPr>
              <a:t> </a:t>
            </a:r>
            <a:r>
              <a:rPr lang="hr-HR" sz="3200" dirty="0">
                <a:hlinkClick r:id="rId2"/>
              </a:rPr>
              <a:t>https://repozitorij.vojni.unizg.hr/</a:t>
            </a:r>
            <a:r>
              <a:rPr lang="hr-HR" sz="3200" dirty="0"/>
              <a:t/>
            </a:r>
            <a:br>
              <a:rPr lang="hr-HR" sz="3200" dirty="0"/>
            </a:br>
            <a:endParaRPr lang="hr-HR" sz="32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430" y="1825625"/>
            <a:ext cx="5660277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a 3"/>
          <p:cNvSpPr/>
          <p:nvPr/>
        </p:nvSpPr>
        <p:spPr>
          <a:xfrm>
            <a:off x="2339752" y="2035076"/>
            <a:ext cx="914400" cy="914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6" name="Kutni poveznik 5"/>
          <p:cNvCxnSpPr/>
          <p:nvPr/>
        </p:nvCxnSpPr>
        <p:spPr>
          <a:xfrm>
            <a:off x="1547664" y="3501628"/>
            <a:ext cx="914400" cy="914400"/>
          </a:xfrm>
          <a:prstGeom prst="bentConnector3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3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990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trelica udesno 1"/>
          <p:cNvSpPr/>
          <p:nvPr/>
        </p:nvSpPr>
        <p:spPr>
          <a:xfrm>
            <a:off x="4860032" y="6615684"/>
            <a:ext cx="1342729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86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Ø"/>
            </a:pPr>
            <a:r>
              <a:rPr lang="hr-HR" dirty="0">
                <a:solidFill>
                  <a:srgbClr val="00B0F0"/>
                </a:solidFill>
              </a:rPr>
              <a:t>Portali i pretraživači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F0"/>
                </a:solidFill>
              </a:rPr>
              <a:t>Hrčak</a:t>
            </a:r>
            <a:r>
              <a:rPr lang="hr-HR" dirty="0" smtClean="0"/>
              <a:t> = centralni </a:t>
            </a:r>
            <a:r>
              <a:rPr lang="hr-HR" dirty="0"/>
              <a:t>portal koji na jednom mjestu okuplja hrvatske znanstvene i stručne časopise koji nude otvoreni pristup svojim </a:t>
            </a:r>
            <a:r>
              <a:rPr lang="hr-HR" dirty="0" smtClean="0"/>
              <a:t>radovima </a:t>
            </a:r>
          </a:p>
          <a:p>
            <a:pPr marL="0" indent="0">
              <a:buNone/>
            </a:pPr>
            <a:r>
              <a:rPr lang="hr-HR" dirty="0" smtClean="0">
                <a:hlinkClick r:id="rId2"/>
              </a:rPr>
              <a:t>https</a:t>
            </a:r>
            <a:r>
              <a:rPr lang="hr-HR" dirty="0">
                <a:hlinkClick r:id="rId2"/>
              </a:rPr>
              <a:t>://hrcak.srce.hr</a:t>
            </a:r>
            <a:r>
              <a:rPr lang="hr-HR" dirty="0" smtClean="0">
                <a:hlinkClick r:id="rId2"/>
              </a:rPr>
              <a:t>/</a:t>
            </a:r>
            <a:r>
              <a:rPr lang="hr-HR" dirty="0" smtClean="0"/>
              <a:t> </a:t>
            </a:r>
          </a:p>
          <a:p>
            <a:r>
              <a:rPr lang="hr-HR" dirty="0" err="1" smtClean="0">
                <a:solidFill>
                  <a:srgbClr val="00B0F0"/>
                </a:solidFill>
              </a:rPr>
              <a:t>Google</a:t>
            </a:r>
            <a:r>
              <a:rPr lang="hr-HR" dirty="0" smtClean="0">
                <a:solidFill>
                  <a:srgbClr val="00B0F0"/>
                </a:solidFill>
              </a:rPr>
              <a:t> znalac </a:t>
            </a:r>
            <a:r>
              <a:rPr lang="hr-HR" dirty="0" smtClean="0"/>
              <a:t>= internetski pretraživač </a:t>
            </a:r>
            <a:r>
              <a:rPr lang="hr-HR" b="1" dirty="0" smtClean="0"/>
              <a:t>akademske i </a:t>
            </a:r>
            <a:r>
              <a:rPr lang="hr-HR" b="1" dirty="0"/>
              <a:t>znanstvene </a:t>
            </a:r>
            <a:r>
              <a:rPr lang="hr-HR" b="1" dirty="0" smtClean="0"/>
              <a:t>literature</a:t>
            </a:r>
            <a:r>
              <a:rPr lang="hr-HR" dirty="0" smtClean="0"/>
              <a:t>:</a:t>
            </a:r>
          </a:p>
          <a:p>
            <a:pPr lvl="1"/>
            <a:r>
              <a:rPr lang="hr-HR" dirty="0"/>
              <a:t>pretražuje</a:t>
            </a:r>
            <a:r>
              <a:rPr lang="hr-HR" dirty="0" smtClean="0"/>
              <a:t>: članke</a:t>
            </a:r>
            <a:r>
              <a:rPr lang="hr-HR" dirty="0"/>
              <a:t>, diplomske, magistarske i doktorske disertacije, knjige, sažetke, radove akademskih izdavača, profesionalnih društava, mrežne repozitorije sveučilišta itd. </a:t>
            </a:r>
          </a:p>
          <a:p>
            <a:pPr lvl="1"/>
            <a:r>
              <a:rPr lang="hr-HR" dirty="0"/>
              <a:t>povezuje radove slične tematike, a sadrži i pokazatelj citiranosti, </a:t>
            </a:r>
            <a:r>
              <a:rPr lang="hr-HR" dirty="0" smtClean="0"/>
              <a:t>odnosno vrijednosno rangiranje</a:t>
            </a:r>
            <a:endParaRPr lang="hr-HR" dirty="0"/>
          </a:p>
          <a:p>
            <a:pPr marL="0" indent="0">
              <a:buNone/>
            </a:pPr>
            <a:r>
              <a:rPr lang="hr-HR" dirty="0" smtClean="0">
                <a:hlinkClick r:id="rId3"/>
              </a:rPr>
              <a:t>https://scholar.google.hr/schhp?hl=hr</a:t>
            </a:r>
            <a:r>
              <a:rPr lang="hr-H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253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hr-HR" dirty="0" smtClean="0">
                <a:solidFill>
                  <a:srgbClr val="FFC000"/>
                </a:solidFill>
              </a:rPr>
              <a:t>Baze podataka</a:t>
            </a:r>
            <a:endParaRPr lang="hr-HR" dirty="0">
              <a:solidFill>
                <a:srgbClr val="FFC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zbirke podataka:</a:t>
            </a:r>
          </a:p>
          <a:p>
            <a:pPr marL="0" indent="0">
              <a:buNone/>
            </a:pPr>
            <a:r>
              <a:rPr lang="hr-HR" dirty="0" smtClean="0"/>
              <a:t>	organizirane</a:t>
            </a:r>
          </a:p>
          <a:p>
            <a:pPr marL="0" indent="0">
              <a:buNone/>
            </a:pPr>
            <a:r>
              <a:rPr lang="hr-HR" dirty="0" smtClean="0"/>
              <a:t>	recenzirane</a:t>
            </a:r>
          </a:p>
          <a:p>
            <a:pPr marL="0" indent="0">
              <a:buNone/>
            </a:pPr>
            <a:r>
              <a:rPr lang="hr-HR" dirty="0" smtClean="0"/>
              <a:t>	relevantne</a:t>
            </a:r>
          </a:p>
          <a:p>
            <a:pPr marL="0" indent="0">
              <a:buNone/>
            </a:pPr>
            <a:r>
              <a:rPr lang="hr-HR" dirty="0" smtClean="0"/>
              <a:t>	pregledne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jednostavne za korištenje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>
                <a:solidFill>
                  <a:srgbClr val="FFC000"/>
                </a:solidFill>
              </a:rPr>
              <a:t>s</a:t>
            </a:r>
            <a:r>
              <a:rPr lang="hr-HR" dirty="0" smtClean="0">
                <a:solidFill>
                  <a:srgbClr val="FFC000"/>
                </a:solidFill>
              </a:rPr>
              <a:t>pecijalizirane </a:t>
            </a:r>
            <a:r>
              <a:rPr lang="hr-HR" dirty="0" smtClean="0"/>
              <a:t>– pokrivaju određeno znanstveno područje</a:t>
            </a:r>
          </a:p>
          <a:p>
            <a:r>
              <a:rPr lang="hr-HR" dirty="0">
                <a:solidFill>
                  <a:srgbClr val="FFC000"/>
                </a:solidFill>
              </a:rPr>
              <a:t>m</a:t>
            </a:r>
            <a:r>
              <a:rPr lang="hr-HR" dirty="0" smtClean="0">
                <a:solidFill>
                  <a:srgbClr val="FFC000"/>
                </a:solidFill>
              </a:rPr>
              <a:t>ultidisciplinarne</a:t>
            </a:r>
            <a:r>
              <a:rPr lang="hr-HR" dirty="0" smtClean="0"/>
              <a:t> – pokrivaju više znanstvenih područja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58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dirty="0" smtClean="0"/>
              <a:t>Portal  elektroničkih izvora za hrvatsku akademsku i znanstvenu zajednicu: </a:t>
            </a:r>
            <a:r>
              <a:rPr lang="hr-HR" sz="3200" dirty="0" smtClean="0">
                <a:hlinkClick r:id="rId2"/>
              </a:rPr>
              <a:t>http</a:t>
            </a:r>
            <a:r>
              <a:rPr lang="hr-HR" sz="3200" dirty="0">
                <a:hlinkClick r:id="rId2"/>
              </a:rPr>
              <a:t>://baze.nsk.hr</a:t>
            </a:r>
            <a:r>
              <a:rPr lang="hr-HR" dirty="0">
                <a:hlinkClick r:id="rId2"/>
              </a:rPr>
              <a:t>/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430" y="1825625"/>
            <a:ext cx="5660277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a 4"/>
          <p:cNvSpPr/>
          <p:nvPr/>
        </p:nvSpPr>
        <p:spPr>
          <a:xfrm>
            <a:off x="2314600" y="2035696"/>
            <a:ext cx="914400" cy="914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7" name="Kutni poveznik 6"/>
          <p:cNvCxnSpPr/>
          <p:nvPr/>
        </p:nvCxnSpPr>
        <p:spPr>
          <a:xfrm>
            <a:off x="1619672" y="2852936"/>
            <a:ext cx="914400" cy="914400"/>
          </a:xfrm>
          <a:prstGeom prst="bentConnector3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63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Pristup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za HVU udaljeni pristup preko </a:t>
            </a:r>
          </a:p>
          <a:p>
            <a:pPr marL="342900" lvl="1" indent="0">
              <a:buNone/>
            </a:pPr>
            <a:r>
              <a:rPr lang="hr-HR" sz="3200" dirty="0" smtClean="0"/>
              <a:t>Proxy servera / </a:t>
            </a:r>
            <a:r>
              <a:rPr lang="hr-HR" sz="3200" dirty="0" err="1" smtClean="0"/>
              <a:t>Shibboleth</a:t>
            </a:r>
            <a:r>
              <a:rPr lang="hr-HR" sz="3200" dirty="0" smtClean="0"/>
              <a:t> prijava: </a:t>
            </a:r>
          </a:p>
          <a:p>
            <a:pPr marL="342900" lvl="1" indent="0">
              <a:buNone/>
            </a:pPr>
            <a:endParaRPr lang="hr-HR" sz="3200" dirty="0" smtClean="0"/>
          </a:p>
          <a:p>
            <a:pPr marL="342900" lvl="1" indent="0">
              <a:buNone/>
            </a:pPr>
            <a:r>
              <a:rPr lang="hr-HR" sz="3200" b="1" dirty="0" smtClean="0"/>
              <a:t>putem elektroničkog identiteta </a:t>
            </a:r>
            <a:r>
              <a:rPr lang="hr-HR" sz="3200" b="1" dirty="0" smtClean="0">
                <a:solidFill>
                  <a:srgbClr val="FFC000"/>
                </a:solidFill>
              </a:rPr>
              <a:t>AAI@</a:t>
            </a:r>
            <a:r>
              <a:rPr lang="hr-HR" sz="3200" b="1" dirty="0" err="1" smtClean="0">
                <a:solidFill>
                  <a:srgbClr val="FFC000"/>
                </a:solidFill>
              </a:rPr>
              <a:t>EduHr</a:t>
            </a:r>
            <a:endParaRPr lang="hr-HR" sz="3200" b="1" dirty="0" smtClean="0">
              <a:solidFill>
                <a:srgbClr val="FFC000"/>
              </a:solidFill>
            </a:endParaRPr>
          </a:p>
          <a:p>
            <a:pPr marL="342900" lvl="1" indent="0">
              <a:buNone/>
            </a:pPr>
            <a:endParaRPr lang="hr-HR" sz="3200" dirty="0"/>
          </a:p>
          <a:p>
            <a:pPr marL="342900" lvl="1" indent="0">
              <a:buNone/>
            </a:pPr>
            <a:r>
              <a:rPr lang="hr-HR" dirty="0" smtClean="0"/>
              <a:t> </a:t>
            </a:r>
          </a:p>
          <a:p>
            <a:pPr marL="342900" lvl="1" indent="0">
              <a:buNone/>
            </a:pPr>
            <a:endParaRPr lang="hr-HR" dirty="0"/>
          </a:p>
          <a:p>
            <a:pPr marL="342900" lvl="1" indent="0">
              <a:buNone/>
            </a:pPr>
            <a:r>
              <a:rPr lang="hr-HR" dirty="0" smtClean="0"/>
              <a:t> </a:t>
            </a:r>
          </a:p>
          <a:p>
            <a:pPr marL="342900" lvl="1" indent="0">
              <a:buNone/>
            </a:pPr>
            <a:endParaRPr lang="hr-HR" dirty="0"/>
          </a:p>
          <a:p>
            <a:pPr marL="342900" lvl="1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58321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" y="0"/>
            <a:ext cx="12192000" cy="937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trelica dolje 2"/>
          <p:cNvSpPr/>
          <p:nvPr/>
        </p:nvSpPr>
        <p:spPr>
          <a:xfrm>
            <a:off x="7452320" y="3789040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23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0" y="-1716088"/>
            <a:ext cx="18289588" cy="1029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9600" y="-1563688"/>
            <a:ext cx="18289588" cy="1029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949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pretraživati?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Koraci:</a:t>
            </a:r>
          </a:p>
          <a:p>
            <a:pPr marL="0" indent="0">
              <a:buNone/>
            </a:pPr>
            <a:r>
              <a:rPr lang="hr-HR" sz="3200" dirty="0" smtClean="0">
                <a:solidFill>
                  <a:srgbClr val="92D050"/>
                </a:solidFill>
              </a:rPr>
              <a:t>1. odabir baze podataka </a:t>
            </a:r>
            <a:r>
              <a:rPr lang="hr-HR" dirty="0" smtClean="0">
                <a:solidFill>
                  <a:srgbClr val="92D050"/>
                </a:solidFill>
              </a:rPr>
              <a:t>(platforma?)</a:t>
            </a:r>
          </a:p>
          <a:p>
            <a:pPr marL="0" indent="0">
              <a:buNone/>
            </a:pPr>
            <a:r>
              <a:rPr lang="hr-HR" sz="3200" dirty="0" smtClean="0">
                <a:solidFill>
                  <a:srgbClr val="92D050"/>
                </a:solidFill>
              </a:rPr>
              <a:t>2. oblikovanje upita</a:t>
            </a:r>
          </a:p>
          <a:p>
            <a:pPr marL="0" indent="0">
              <a:buNone/>
            </a:pPr>
            <a:r>
              <a:rPr lang="hr-HR" sz="3200" dirty="0" smtClean="0">
                <a:solidFill>
                  <a:srgbClr val="92D050"/>
                </a:solidFill>
              </a:rPr>
              <a:t>3. pregled rezultata pretraživanja</a:t>
            </a:r>
          </a:p>
          <a:p>
            <a:pPr marL="0" indent="0">
              <a:buNone/>
            </a:pPr>
            <a:r>
              <a:rPr lang="hr-HR" sz="3200" dirty="0" smtClean="0">
                <a:solidFill>
                  <a:srgbClr val="92D050"/>
                </a:solidFill>
              </a:rPr>
              <a:t>4. preuzimanje odabranih radova</a:t>
            </a:r>
            <a:endParaRPr lang="hr-HR" sz="3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70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Z</a:t>
            </a:r>
            <a:r>
              <a:rPr lang="hr-HR" sz="4000" dirty="0" smtClean="0"/>
              <a:t>nanstvene i stručne informacije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sz="3200" dirty="0" smtClean="0"/>
              <a:t>radovi u časopisima</a:t>
            </a:r>
          </a:p>
          <a:p>
            <a:r>
              <a:rPr lang="hr-HR" sz="3200" dirty="0"/>
              <a:t>r</a:t>
            </a:r>
            <a:r>
              <a:rPr lang="hr-HR" sz="3200" dirty="0" smtClean="0"/>
              <a:t>adovi u zbornicima</a:t>
            </a:r>
          </a:p>
          <a:p>
            <a:r>
              <a:rPr lang="hr-HR" sz="3200" dirty="0"/>
              <a:t>k</a:t>
            </a:r>
            <a:r>
              <a:rPr lang="hr-HR" sz="3200" dirty="0" smtClean="0"/>
              <a:t>njige / monografije</a:t>
            </a:r>
          </a:p>
          <a:p>
            <a:r>
              <a:rPr lang="hr-HR" sz="3200" dirty="0" err="1"/>
              <a:t>o</a:t>
            </a:r>
            <a:r>
              <a:rPr lang="hr-HR" sz="3200" dirty="0" err="1" smtClean="0"/>
              <a:t>cjenski</a:t>
            </a:r>
            <a:r>
              <a:rPr lang="hr-HR" sz="3200" dirty="0" smtClean="0"/>
              <a:t> radovi</a:t>
            </a:r>
          </a:p>
          <a:p>
            <a:r>
              <a:rPr lang="hr-HR" sz="3200" dirty="0"/>
              <a:t>r</a:t>
            </a:r>
            <a:r>
              <a:rPr lang="hr-HR" sz="3200" dirty="0" smtClean="0"/>
              <a:t>ezultati istraživanja, patenti, izvješća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005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92D050"/>
                </a:solidFill>
              </a:rPr>
              <a:t>1. Odabir baze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dirty="0" smtClean="0"/>
              <a:t>Vrste baza:</a:t>
            </a:r>
          </a:p>
          <a:p>
            <a:pPr marL="0" indent="0">
              <a:buNone/>
            </a:pPr>
            <a:r>
              <a:rPr lang="hr-HR" sz="2600" dirty="0" smtClean="0"/>
              <a:t>1. </a:t>
            </a:r>
            <a:r>
              <a:rPr lang="hr-HR" sz="2600" b="1" dirty="0">
                <a:solidFill>
                  <a:srgbClr val="FFC000"/>
                </a:solidFill>
              </a:rPr>
              <a:t>b</a:t>
            </a:r>
            <a:r>
              <a:rPr lang="hr-HR" sz="2600" b="1" dirty="0" smtClean="0">
                <a:solidFill>
                  <a:srgbClr val="FFC000"/>
                </a:solidFill>
              </a:rPr>
              <a:t>ibliografske</a:t>
            </a:r>
            <a:r>
              <a:rPr lang="hr-HR" sz="2600" dirty="0" smtClean="0">
                <a:solidFill>
                  <a:srgbClr val="FFC000"/>
                </a:solidFill>
              </a:rPr>
              <a:t> -</a:t>
            </a:r>
            <a:r>
              <a:rPr lang="hr-HR" sz="2600" dirty="0" smtClean="0"/>
              <a:t> sadrže osnovne podatke o radovima: autor, naslov, godina, jezik publikacije, sažetak rada…</a:t>
            </a:r>
            <a:endParaRPr lang="hr-HR" sz="2600" dirty="0"/>
          </a:p>
          <a:p>
            <a:pPr marL="0" indent="0">
              <a:buNone/>
            </a:pPr>
            <a:r>
              <a:rPr lang="hr-HR" sz="2600" dirty="0" smtClean="0"/>
              <a:t>2. </a:t>
            </a:r>
            <a:r>
              <a:rPr lang="hr-HR" sz="2600" b="1" dirty="0" err="1">
                <a:solidFill>
                  <a:srgbClr val="FFC000"/>
                </a:solidFill>
              </a:rPr>
              <a:t>c</a:t>
            </a:r>
            <a:r>
              <a:rPr lang="hr-HR" sz="2600" b="1" dirty="0" err="1" smtClean="0">
                <a:solidFill>
                  <a:srgbClr val="FFC000"/>
                </a:solidFill>
              </a:rPr>
              <a:t>itatne</a:t>
            </a:r>
            <a:r>
              <a:rPr lang="hr-HR" sz="2600" b="1" dirty="0" smtClean="0">
                <a:solidFill>
                  <a:srgbClr val="FFC000"/>
                </a:solidFill>
              </a:rPr>
              <a:t> </a:t>
            </a:r>
            <a:r>
              <a:rPr lang="hr-HR" sz="2600" b="1" dirty="0" smtClean="0"/>
              <a:t>– </a:t>
            </a:r>
            <a:r>
              <a:rPr lang="hr-HR" sz="2600" dirty="0" smtClean="0"/>
              <a:t>donose brojčane pokazatelje o tome koji su radovi u određenom znanstvenom području najčitaniji, najpopularniji i najviše citirani</a:t>
            </a:r>
            <a:endParaRPr lang="hr-HR" sz="2600" dirty="0"/>
          </a:p>
          <a:p>
            <a:pPr marL="0" indent="0">
              <a:buNone/>
            </a:pPr>
            <a:r>
              <a:rPr lang="hr-HR" sz="2600" dirty="0" smtClean="0"/>
              <a:t>3. </a:t>
            </a:r>
            <a:r>
              <a:rPr lang="hr-HR" sz="2600" b="1" dirty="0" smtClean="0">
                <a:solidFill>
                  <a:srgbClr val="FFC000"/>
                </a:solidFill>
              </a:rPr>
              <a:t>baze podataka s cjelovitim tekstom </a:t>
            </a:r>
            <a:r>
              <a:rPr lang="hr-HR" sz="2600" b="1" dirty="0" smtClean="0"/>
              <a:t>– </a:t>
            </a:r>
            <a:r>
              <a:rPr lang="hr-HR" sz="2600" dirty="0" smtClean="0"/>
              <a:t>omogućuju uvid u cjeloviti tekst pojedinog rada (HTML i/ili PDF format)</a:t>
            </a:r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13577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44"/>
            <a:ext cx="12192000" cy="937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trelica udesno 1"/>
          <p:cNvSpPr/>
          <p:nvPr/>
        </p:nvSpPr>
        <p:spPr>
          <a:xfrm>
            <a:off x="467544" y="15305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Strelica udesno 2"/>
          <p:cNvSpPr/>
          <p:nvPr/>
        </p:nvSpPr>
        <p:spPr>
          <a:xfrm>
            <a:off x="467544" y="4249912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Strelica udesno 3"/>
          <p:cNvSpPr/>
          <p:nvPr/>
        </p:nvSpPr>
        <p:spPr>
          <a:xfrm>
            <a:off x="467544" y="644693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156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92D050"/>
                </a:solidFill>
              </a:rPr>
              <a:t>2. Oblikovanje upita</a:t>
            </a:r>
            <a:endParaRPr lang="hr-HR" sz="4000" dirty="0">
              <a:solidFill>
                <a:srgbClr val="92D05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40000" y="1484784"/>
            <a:ext cx="7675350" cy="4692179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smtClean="0"/>
              <a:t>odabir vrste pretrage: 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jednostavno / složeno pretraživanje, 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po autoru, predmetu, časopisu (izvorniku)</a:t>
            </a:r>
          </a:p>
          <a:p>
            <a:r>
              <a:rPr lang="hr-HR" dirty="0"/>
              <a:t>jezik baza je </a:t>
            </a:r>
            <a:r>
              <a:rPr lang="hr-HR" dirty="0" smtClean="0"/>
              <a:t>engleski (transliteracija !!!)</a:t>
            </a:r>
          </a:p>
          <a:p>
            <a:endParaRPr lang="hr-HR" dirty="0"/>
          </a:p>
          <a:p>
            <a:r>
              <a:rPr lang="hr-HR" dirty="0" smtClean="0"/>
              <a:t>definiranje ključnih riječi i srodnih pojmova</a:t>
            </a:r>
          </a:p>
          <a:p>
            <a:r>
              <a:rPr lang="hr-HR" b="1" dirty="0"/>
              <a:t>k</a:t>
            </a:r>
            <a:r>
              <a:rPr lang="hr-HR" b="1" dirty="0" smtClean="0"/>
              <a:t>ljučna riječ</a:t>
            </a:r>
            <a:r>
              <a:rPr lang="hr-HR" dirty="0" smtClean="0"/>
              <a:t>: ona koja najbolje opisuje predmet ili sadržaj</a:t>
            </a:r>
          </a:p>
          <a:p>
            <a:pPr lvl="1"/>
            <a:r>
              <a:rPr lang="hr-HR" dirty="0" smtClean="0"/>
              <a:t>korijen riječi 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 smtClean="0"/>
              <a:t> 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290803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Pomagala za oblikovanje </a:t>
            </a:r>
            <a:r>
              <a:rPr lang="hr-HR" sz="4000" dirty="0" smtClean="0"/>
              <a:t>upita</a:t>
            </a:r>
            <a:r>
              <a:rPr lang="hr-HR" sz="4000" dirty="0"/>
              <a:t/>
            </a:r>
            <a:br>
              <a:rPr lang="hr-HR" sz="4000" dirty="0"/>
            </a:b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uporaba </a:t>
            </a:r>
            <a:r>
              <a:rPr lang="hr-HR" b="1" dirty="0"/>
              <a:t>Booleovih operatora </a:t>
            </a:r>
            <a:r>
              <a:rPr lang="hr-HR" dirty="0"/>
              <a:t>u kombiniranju pojmova: </a:t>
            </a:r>
          </a:p>
          <a:p>
            <a:pPr marL="0" indent="0">
              <a:buNone/>
            </a:pPr>
            <a:r>
              <a:rPr lang="hr-HR" b="1" dirty="0"/>
              <a:t>	AND (+) </a:t>
            </a:r>
            <a:r>
              <a:rPr lang="hr-HR" dirty="0"/>
              <a:t>npr. </a:t>
            </a:r>
            <a:r>
              <a:rPr lang="hr-HR" dirty="0" err="1"/>
              <a:t>xANDy</a:t>
            </a:r>
            <a:r>
              <a:rPr lang="hr-HR" dirty="0"/>
              <a:t> = dokumenti o x i y</a:t>
            </a:r>
          </a:p>
          <a:p>
            <a:pPr marL="0" indent="0">
              <a:buNone/>
            </a:pPr>
            <a:r>
              <a:rPr lang="hr-HR" b="1" dirty="0"/>
              <a:t>	OR (I) </a:t>
            </a:r>
            <a:r>
              <a:rPr lang="hr-HR" dirty="0"/>
              <a:t>npr. </a:t>
            </a:r>
            <a:r>
              <a:rPr lang="hr-HR" dirty="0" err="1"/>
              <a:t>xORy</a:t>
            </a:r>
            <a:r>
              <a:rPr lang="hr-HR" dirty="0"/>
              <a:t> = svi o x, svi o y i svi o x i y</a:t>
            </a:r>
          </a:p>
          <a:p>
            <a:pPr marL="0" indent="0">
              <a:buNone/>
            </a:pPr>
            <a:r>
              <a:rPr lang="hr-HR" b="1" dirty="0"/>
              <a:t>	NOT (-) </a:t>
            </a:r>
            <a:r>
              <a:rPr lang="hr-HR" dirty="0"/>
              <a:t>npr. </a:t>
            </a:r>
            <a:r>
              <a:rPr lang="hr-HR" dirty="0" err="1"/>
              <a:t>xNOTy</a:t>
            </a:r>
            <a:r>
              <a:rPr lang="hr-HR" dirty="0"/>
              <a:t> = svi o x ali ne i o x i y</a:t>
            </a:r>
          </a:p>
          <a:p>
            <a:pPr marL="0" indent="0">
              <a:buNone/>
            </a:pPr>
            <a:r>
              <a:rPr lang="hr-HR" b="1" dirty="0"/>
              <a:t> 	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>
              <a:buFont typeface="Wingdings" pitchFamily="2" charset="2"/>
              <a:buChar char="ü"/>
            </a:pPr>
            <a:endParaRPr lang="hr-HR" dirty="0"/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33056"/>
            <a:ext cx="5328592" cy="210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0091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644325" y="836712"/>
            <a:ext cx="61744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znakovi za kraćenje (</a:t>
            </a:r>
            <a:r>
              <a:rPr lang="hr-HR" sz="2400" dirty="0" err="1"/>
              <a:t>stemming</a:t>
            </a:r>
            <a:r>
              <a:rPr lang="hr-HR" sz="2400" dirty="0" smtClean="0"/>
              <a:t>):</a:t>
            </a:r>
          </a:p>
          <a:p>
            <a:endParaRPr lang="hr-HR" sz="2400" dirty="0"/>
          </a:p>
          <a:p>
            <a:r>
              <a:rPr lang="hr-HR" sz="2400" dirty="0"/>
              <a:t>	* </a:t>
            </a:r>
            <a:r>
              <a:rPr lang="hr-HR" sz="2400" dirty="0" smtClean="0"/>
              <a:t> za </a:t>
            </a:r>
            <a:r>
              <a:rPr lang="hr-HR" sz="2400" dirty="0"/>
              <a:t>pretraživanje svih gramatičkih </a:t>
            </a:r>
            <a:r>
              <a:rPr lang="hr-HR" sz="2400" dirty="0" smtClean="0"/>
              <a:t>oblika:</a:t>
            </a:r>
          </a:p>
          <a:p>
            <a:r>
              <a:rPr lang="hr-HR" sz="2400" dirty="0"/>
              <a:t>	</a:t>
            </a:r>
            <a:r>
              <a:rPr lang="hr-HR" sz="2400" dirty="0" smtClean="0"/>
              <a:t>	singular / plural…</a:t>
            </a:r>
          </a:p>
          <a:p>
            <a:r>
              <a:rPr lang="hr-HR" sz="2400" dirty="0" smtClean="0"/>
              <a:t> </a:t>
            </a:r>
            <a:endParaRPr lang="hr-HR" sz="2400" dirty="0"/>
          </a:p>
          <a:p>
            <a:r>
              <a:rPr lang="hr-HR" sz="2400" dirty="0"/>
              <a:t>	? </a:t>
            </a:r>
            <a:r>
              <a:rPr lang="hr-HR" sz="2400" dirty="0" smtClean="0"/>
              <a:t>  za </a:t>
            </a:r>
            <a:r>
              <a:rPr lang="hr-HR" sz="2400" dirty="0"/>
              <a:t>pretraživanje različitih pravopisnih </a:t>
            </a:r>
            <a:r>
              <a:rPr lang="hr-HR" sz="2400" dirty="0" smtClean="0"/>
              <a:t>		        oblika:</a:t>
            </a:r>
          </a:p>
          <a:p>
            <a:r>
              <a:rPr lang="hr-HR" sz="2400" dirty="0"/>
              <a:t>	</a:t>
            </a:r>
            <a:r>
              <a:rPr lang="hr-HR" sz="2400" dirty="0" smtClean="0"/>
              <a:t>	</a:t>
            </a:r>
            <a:r>
              <a:rPr lang="hr-HR" sz="2400" dirty="0" err="1" smtClean="0"/>
              <a:t>defence</a:t>
            </a:r>
            <a:r>
              <a:rPr lang="hr-HR" sz="2400" dirty="0" smtClean="0"/>
              <a:t> / </a:t>
            </a:r>
            <a:r>
              <a:rPr lang="hr-HR" sz="2400" dirty="0" err="1" smtClean="0"/>
              <a:t>defense</a:t>
            </a:r>
            <a:r>
              <a:rPr lang="hr-HR" sz="2400" dirty="0" smtClean="0"/>
              <a:t> = </a:t>
            </a:r>
            <a:r>
              <a:rPr lang="hr-HR" sz="2400" dirty="0" err="1" smtClean="0"/>
              <a:t>defen</a:t>
            </a:r>
            <a:r>
              <a:rPr lang="hr-HR" sz="2400" dirty="0" smtClean="0"/>
              <a:t>?e</a:t>
            </a:r>
          </a:p>
          <a:p>
            <a:endParaRPr lang="hr-HR" sz="2400" dirty="0"/>
          </a:p>
          <a:p>
            <a:r>
              <a:rPr lang="hr-HR" sz="2400" dirty="0"/>
              <a:t>	„…” za pretraživanje određene </a:t>
            </a:r>
            <a:r>
              <a:rPr lang="hr-HR" sz="2400" dirty="0" smtClean="0"/>
              <a:t>fraze:</a:t>
            </a:r>
          </a:p>
          <a:p>
            <a:r>
              <a:rPr lang="hr-HR" sz="2400" dirty="0"/>
              <a:t>	</a:t>
            </a:r>
            <a:r>
              <a:rPr lang="hr-HR" sz="2400" dirty="0" smtClean="0"/>
              <a:t>	„</a:t>
            </a:r>
            <a:r>
              <a:rPr lang="hr-HR" sz="2400" dirty="0" err="1" smtClean="0"/>
              <a:t>military</a:t>
            </a:r>
            <a:r>
              <a:rPr lang="hr-HR" sz="2400" dirty="0" smtClean="0"/>
              <a:t> </a:t>
            </a:r>
            <a:r>
              <a:rPr lang="hr-HR" sz="2400" dirty="0" err="1" smtClean="0"/>
              <a:t>strategy</a:t>
            </a:r>
            <a:r>
              <a:rPr lang="hr-HR" sz="2400" dirty="0" smtClean="0"/>
              <a:t>”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011726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44"/>
            <a:ext cx="12192000" cy="937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trelica udesno 1"/>
          <p:cNvSpPr/>
          <p:nvPr/>
        </p:nvSpPr>
        <p:spPr>
          <a:xfrm>
            <a:off x="467544" y="15305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Strelica udesno 2"/>
          <p:cNvSpPr/>
          <p:nvPr/>
        </p:nvSpPr>
        <p:spPr>
          <a:xfrm>
            <a:off x="467544" y="4249912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Strelica udesno 3"/>
          <p:cNvSpPr/>
          <p:nvPr/>
        </p:nvSpPr>
        <p:spPr>
          <a:xfrm>
            <a:off x="467544" y="644693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0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92D050"/>
                </a:solidFill>
              </a:rPr>
              <a:t>3. Pregled rezultata pretraživanja</a:t>
            </a:r>
            <a:endParaRPr lang="hr-HR" sz="4000" dirty="0">
              <a:solidFill>
                <a:srgbClr val="92D05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200" dirty="0"/>
              <a:t>f</a:t>
            </a:r>
            <a:r>
              <a:rPr lang="hr-HR" sz="3200" dirty="0" smtClean="0"/>
              <a:t>iltriranje /ograničavanje </a:t>
            </a:r>
            <a:r>
              <a:rPr lang="hr-HR" dirty="0" smtClean="0"/>
              <a:t>broja rezultata prema ponuđenim mogućnostima:      	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cjeloviti tekst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datum publikacije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vrsta izvora	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predmet 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jezik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geografska obilježja…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458760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37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trelica udesno 1"/>
          <p:cNvSpPr/>
          <p:nvPr/>
        </p:nvSpPr>
        <p:spPr>
          <a:xfrm>
            <a:off x="6372200" y="621102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7968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0" y="-171450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trelica dolje 2"/>
          <p:cNvSpPr/>
          <p:nvPr/>
        </p:nvSpPr>
        <p:spPr>
          <a:xfrm>
            <a:off x="-3852936" y="-171400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Strelica udesno 3"/>
          <p:cNvSpPr/>
          <p:nvPr/>
        </p:nvSpPr>
        <p:spPr>
          <a:xfrm>
            <a:off x="10620672" y="1674516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Strelica udesno 4"/>
          <p:cNvSpPr/>
          <p:nvPr/>
        </p:nvSpPr>
        <p:spPr>
          <a:xfrm>
            <a:off x="10620672" y="7238419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Strelica dolje 7"/>
          <p:cNvSpPr/>
          <p:nvPr/>
        </p:nvSpPr>
        <p:spPr>
          <a:xfrm>
            <a:off x="1881412" y="1882552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667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37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trelica dolje 1"/>
          <p:cNvSpPr/>
          <p:nvPr/>
        </p:nvSpPr>
        <p:spPr>
          <a:xfrm>
            <a:off x="8654604" y="8037512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Strelica gore 2"/>
          <p:cNvSpPr/>
          <p:nvPr/>
        </p:nvSpPr>
        <p:spPr>
          <a:xfrm>
            <a:off x="1638614" y="1439262"/>
            <a:ext cx="484632" cy="122413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710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37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trelica udesno 1"/>
          <p:cNvSpPr/>
          <p:nvPr/>
        </p:nvSpPr>
        <p:spPr>
          <a:xfrm>
            <a:off x="2832508" y="3861048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672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Gdje tražiti?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hr-HR" sz="4600" dirty="0" smtClean="0">
                <a:solidFill>
                  <a:srgbClr val="C00000"/>
                </a:solidFill>
              </a:rPr>
              <a:t>  mrežni katalozi knjižnica</a:t>
            </a:r>
          </a:p>
          <a:p>
            <a:pPr>
              <a:buFont typeface="Wingdings" pitchFamily="2" charset="2"/>
              <a:buChar char="Ø"/>
            </a:pPr>
            <a:r>
              <a:rPr lang="hr-HR" sz="4600" dirty="0" smtClean="0">
                <a:solidFill>
                  <a:srgbClr val="FFFF00"/>
                </a:solidFill>
              </a:rPr>
              <a:t>  </a:t>
            </a:r>
            <a:r>
              <a:rPr lang="hr-HR" sz="4600" dirty="0" smtClean="0">
                <a:solidFill>
                  <a:srgbClr val="FFFF66"/>
                </a:solidFill>
              </a:rPr>
              <a:t>digitalni repozitoriji</a:t>
            </a:r>
          </a:p>
          <a:p>
            <a:pPr>
              <a:buFont typeface="Wingdings" pitchFamily="2" charset="2"/>
              <a:buChar char="Ø"/>
            </a:pPr>
            <a:r>
              <a:rPr lang="hr-HR" sz="4600" dirty="0" smtClean="0">
                <a:solidFill>
                  <a:srgbClr val="00B0F0"/>
                </a:solidFill>
              </a:rPr>
              <a:t>  portali</a:t>
            </a:r>
            <a:r>
              <a:rPr lang="hr-HR" sz="4600" dirty="0">
                <a:solidFill>
                  <a:srgbClr val="FFFF00"/>
                </a:solidFill>
              </a:rPr>
              <a:t> </a:t>
            </a:r>
            <a:r>
              <a:rPr lang="hr-HR" sz="4600" dirty="0" smtClean="0">
                <a:solidFill>
                  <a:srgbClr val="00B0F0"/>
                </a:solidFill>
              </a:rPr>
              <a:t>znanstvenih informacija</a:t>
            </a:r>
          </a:p>
          <a:p>
            <a:pPr>
              <a:buFont typeface="Wingdings" pitchFamily="2" charset="2"/>
              <a:buChar char="Ø"/>
            </a:pPr>
            <a:r>
              <a:rPr lang="hr-HR" sz="4600" dirty="0" smtClean="0">
                <a:solidFill>
                  <a:schemeClr val="accent2">
                    <a:lumMod val="75000"/>
                  </a:schemeClr>
                </a:solidFill>
              </a:rPr>
              <a:t>  pretraživači akademskih tekstova</a:t>
            </a:r>
            <a:r>
              <a:rPr lang="hr-HR" sz="4600" dirty="0" smtClean="0"/>
              <a:t> </a:t>
            </a:r>
            <a:endParaRPr lang="hr-HR" sz="4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sz="4600" dirty="0" smtClean="0">
                <a:solidFill>
                  <a:srgbClr val="FFC000"/>
                </a:solidFill>
              </a:rPr>
              <a:t>  baze podataka</a:t>
            </a:r>
          </a:p>
          <a:p>
            <a:endParaRPr lang="hr-HR" sz="4600" dirty="0" smtClean="0"/>
          </a:p>
          <a:p>
            <a:pPr marL="0" indent="0">
              <a:buNone/>
            </a:pPr>
            <a:endParaRPr lang="hr-HR" sz="4400" dirty="0" smtClean="0"/>
          </a:p>
          <a:p>
            <a:pPr marL="0" indent="0">
              <a:buNone/>
            </a:pPr>
            <a:r>
              <a:rPr lang="hr-HR" sz="4400" dirty="0" smtClean="0"/>
              <a:t> 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251505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92D050"/>
                </a:solidFill>
              </a:rPr>
              <a:t>4. Odabir i preuzimanje rezultata pretraživanja</a:t>
            </a:r>
            <a:endParaRPr lang="hr-HR" sz="4000" dirty="0">
              <a:solidFill>
                <a:srgbClr val="92D05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</a:t>
            </a:r>
            <a:r>
              <a:rPr lang="hr-HR" dirty="0" smtClean="0"/>
              <a:t>ogućnost odabira više članaka / publikacija</a:t>
            </a:r>
          </a:p>
          <a:p>
            <a:r>
              <a:rPr lang="hr-HR" dirty="0"/>
              <a:t>s</a:t>
            </a:r>
            <a:r>
              <a:rPr lang="hr-HR" dirty="0" smtClean="0"/>
              <a:t>premanje u mapu</a:t>
            </a:r>
          </a:p>
          <a:p>
            <a:r>
              <a:rPr lang="hr-HR" dirty="0"/>
              <a:t>i</a:t>
            </a:r>
            <a:r>
              <a:rPr lang="hr-HR" dirty="0" smtClean="0"/>
              <a:t>spis rezultata</a:t>
            </a:r>
          </a:p>
          <a:p>
            <a:r>
              <a:rPr lang="hr-HR" dirty="0"/>
              <a:t>s</a:t>
            </a:r>
            <a:r>
              <a:rPr lang="hr-HR" dirty="0" smtClean="0"/>
              <a:t>lanje rezultata e-poštom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 smtClean="0"/>
              <a:t>!!! kreiranje vlastitog računa omogućuje dodatne funkcionalnosti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989173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11750" cy="954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ipsa 1"/>
          <p:cNvSpPr/>
          <p:nvPr/>
        </p:nvSpPr>
        <p:spPr>
          <a:xfrm>
            <a:off x="3707904" y="188640"/>
            <a:ext cx="2448272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4" name="Ravni poveznik sa strelicom 3"/>
          <p:cNvCxnSpPr/>
          <p:nvPr/>
        </p:nvCxnSpPr>
        <p:spPr>
          <a:xfrm flipV="1">
            <a:off x="1835696" y="764704"/>
            <a:ext cx="0" cy="18219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5741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11750" cy="954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trelica udesno 1"/>
          <p:cNvSpPr/>
          <p:nvPr/>
        </p:nvSpPr>
        <p:spPr>
          <a:xfrm>
            <a:off x="2123728" y="16288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56961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624"/>
            <a:ext cx="17811750" cy="954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ipsa 1"/>
          <p:cNvSpPr/>
          <p:nvPr/>
        </p:nvSpPr>
        <p:spPr>
          <a:xfrm>
            <a:off x="2627784" y="1197981"/>
            <a:ext cx="2160240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4" name="Ravni poveznik sa strelicom 3"/>
          <p:cNvCxnSpPr/>
          <p:nvPr/>
        </p:nvCxnSpPr>
        <p:spPr>
          <a:xfrm>
            <a:off x="5940152" y="2708920"/>
            <a:ext cx="1130424" cy="111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9490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7811750" cy="95440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  <p:sp>
        <p:nvSpPr>
          <p:cNvPr id="2" name="Strelica dolje 1"/>
          <p:cNvSpPr/>
          <p:nvPr/>
        </p:nvSpPr>
        <p:spPr>
          <a:xfrm>
            <a:off x="9272943" y="1772816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Strelica dolje 2"/>
          <p:cNvSpPr/>
          <p:nvPr/>
        </p:nvSpPr>
        <p:spPr>
          <a:xfrm>
            <a:off x="11485132" y="1772816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Elipsa 3"/>
          <p:cNvSpPr/>
          <p:nvPr/>
        </p:nvSpPr>
        <p:spPr>
          <a:xfrm>
            <a:off x="6516216" y="2447767"/>
            <a:ext cx="2016224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6" name="Ravni poveznik sa strelicom 5"/>
          <p:cNvCxnSpPr/>
          <p:nvPr/>
        </p:nvCxnSpPr>
        <p:spPr>
          <a:xfrm>
            <a:off x="3580164" y="6525344"/>
            <a:ext cx="9144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0329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84" y="-15299"/>
            <a:ext cx="17811750" cy="954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ipsa 1"/>
          <p:cNvSpPr/>
          <p:nvPr/>
        </p:nvSpPr>
        <p:spPr>
          <a:xfrm>
            <a:off x="5580112" y="1609315"/>
            <a:ext cx="1872208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5" name="Ravni poveznik sa strelicom 4"/>
          <p:cNvCxnSpPr/>
          <p:nvPr/>
        </p:nvCxnSpPr>
        <p:spPr>
          <a:xfrm>
            <a:off x="2411760" y="1700808"/>
            <a:ext cx="0" cy="11304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1952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Otvoreni </a:t>
            </a:r>
            <a:r>
              <a:rPr lang="hr-HR" dirty="0"/>
              <a:t>pristup </a:t>
            </a:r>
            <a:r>
              <a:rPr lang="hr-HR" dirty="0" smtClean="0"/>
              <a:t>(</a:t>
            </a:r>
            <a:r>
              <a:rPr lang="hr-HR" dirty="0" err="1"/>
              <a:t>O</a:t>
            </a:r>
            <a:r>
              <a:rPr lang="hr-HR" dirty="0" err="1" smtClean="0"/>
              <a:t>pen</a:t>
            </a:r>
            <a:r>
              <a:rPr lang="hr-HR" dirty="0" smtClean="0"/>
              <a:t> Access)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</a:t>
            </a:r>
            <a:r>
              <a:rPr lang="hr-HR" dirty="0" smtClean="0"/>
              <a:t>tvoreno </a:t>
            </a:r>
            <a:r>
              <a:rPr lang="hr-HR" dirty="0"/>
              <a:t>dostupni </a:t>
            </a:r>
            <a:r>
              <a:rPr lang="hr-HR" dirty="0" smtClean="0"/>
              <a:t>časopisi (OA </a:t>
            </a:r>
            <a:r>
              <a:rPr lang="hr-HR" dirty="0" err="1"/>
              <a:t>journal</a:t>
            </a:r>
            <a:r>
              <a:rPr lang="hr-HR" dirty="0"/>
              <a:t>) </a:t>
            </a:r>
            <a:r>
              <a:rPr lang="hr-HR" dirty="0" smtClean="0"/>
              <a:t>su časopisi </a:t>
            </a:r>
            <a:r>
              <a:rPr lang="hr-HR" dirty="0"/>
              <a:t>koji </a:t>
            </a:r>
            <a:r>
              <a:rPr lang="hr-HR" dirty="0" smtClean="0"/>
              <a:t>nude </a:t>
            </a:r>
            <a:r>
              <a:rPr lang="hr-HR" dirty="0"/>
              <a:t>sve svoje cjelovite radove na mreži</a:t>
            </a:r>
            <a:r>
              <a:rPr lang="hr-HR" dirty="0" smtClean="0"/>
              <a:t>, bez </a:t>
            </a:r>
            <a:r>
              <a:rPr lang="hr-HR" dirty="0"/>
              <a:t>odgode, a za to ne </a:t>
            </a:r>
            <a:r>
              <a:rPr lang="hr-HR" dirty="0" smtClean="0"/>
              <a:t>naplaćuju </a:t>
            </a:r>
            <a:r>
              <a:rPr lang="hr-HR" dirty="0"/>
              <a:t>niti čitateljima niti njihovim </a:t>
            </a:r>
            <a:r>
              <a:rPr lang="hr-HR" dirty="0" smtClean="0"/>
              <a:t>institucijama</a:t>
            </a:r>
            <a:endParaRPr lang="hr-HR" dirty="0"/>
          </a:p>
          <a:p>
            <a:r>
              <a:rPr lang="hr-HR" dirty="0" err="1"/>
              <a:t>n</a:t>
            </a:r>
            <a:r>
              <a:rPr lang="hr-HR" dirty="0" err="1" smtClean="0"/>
              <a:t>ajobuhvatniji</a:t>
            </a:r>
            <a:r>
              <a:rPr lang="hr-HR" dirty="0" smtClean="0"/>
              <a:t> </a:t>
            </a:r>
            <a:r>
              <a:rPr lang="hr-HR" dirty="0"/>
              <a:t>popis otvoreno dostupnih </a:t>
            </a:r>
            <a:r>
              <a:rPr lang="hr-HR" dirty="0" smtClean="0"/>
              <a:t>časopisa je </a:t>
            </a:r>
            <a:r>
              <a:rPr lang="hr-HR" dirty="0" err="1" smtClean="0">
                <a:solidFill>
                  <a:schemeClr val="tx1"/>
                </a:solidFill>
              </a:rPr>
              <a:t>Directory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of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Open</a:t>
            </a:r>
            <a:r>
              <a:rPr lang="hr-HR" dirty="0">
                <a:solidFill>
                  <a:schemeClr val="tx1"/>
                </a:solidFill>
              </a:rPr>
              <a:t> Access </a:t>
            </a:r>
            <a:r>
              <a:rPr lang="hr-HR" dirty="0" err="1">
                <a:solidFill>
                  <a:schemeClr val="tx1"/>
                </a:solidFill>
              </a:rPr>
              <a:t>Journals</a:t>
            </a:r>
            <a:r>
              <a:rPr lang="hr-HR" dirty="0">
                <a:solidFill>
                  <a:schemeClr val="tx1"/>
                </a:solidFill>
              </a:rPr>
              <a:t> (DOAJ</a:t>
            </a:r>
            <a:r>
              <a:rPr lang="hr-HR" dirty="0" smtClean="0">
                <a:solidFill>
                  <a:schemeClr val="tx1"/>
                </a:solidFill>
              </a:rPr>
              <a:t>)</a:t>
            </a:r>
            <a:r>
              <a:rPr lang="hr-HR" dirty="0" smtClean="0"/>
              <a:t>: </a:t>
            </a:r>
            <a:r>
              <a:rPr lang="hr-HR" dirty="0" smtClean="0">
                <a:solidFill>
                  <a:schemeClr val="tx1"/>
                </a:solidFill>
                <a:hlinkClick r:id="rId2"/>
              </a:rPr>
              <a:t> </a:t>
            </a:r>
            <a:r>
              <a:rPr lang="hr-HR" dirty="0" smtClean="0">
                <a:hlinkClick r:id="rId2"/>
              </a:rPr>
              <a:t>http</a:t>
            </a:r>
            <a:r>
              <a:rPr lang="hr-HR" dirty="0">
                <a:hlinkClick r:id="rId2"/>
              </a:rPr>
              <a:t>://www.doaj.org</a:t>
            </a:r>
            <a:r>
              <a:rPr lang="hr-HR" dirty="0" smtClean="0">
                <a:hlinkClick r:id="rId2"/>
              </a:rPr>
              <a:t>/</a:t>
            </a:r>
            <a:r>
              <a:rPr lang="hr-HR" dirty="0" smtClean="0"/>
              <a:t> </a:t>
            </a:r>
            <a:endParaRPr lang="hr-HR" dirty="0"/>
          </a:p>
          <a:p>
            <a:r>
              <a:rPr lang="hr-HR" dirty="0" smtClean="0"/>
              <a:t>popis otvorenih repozitorija </a:t>
            </a:r>
            <a:r>
              <a:rPr lang="hr-HR" dirty="0" err="1" smtClean="0"/>
              <a:t>Directory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Open</a:t>
            </a:r>
            <a:r>
              <a:rPr lang="hr-HR" dirty="0" smtClean="0"/>
              <a:t> Access </a:t>
            </a:r>
            <a:r>
              <a:rPr lang="hr-HR" dirty="0" err="1" smtClean="0"/>
              <a:t>Repositories</a:t>
            </a:r>
            <a:r>
              <a:rPr lang="hr-HR" dirty="0" smtClean="0"/>
              <a:t> (DOAR):</a:t>
            </a:r>
          </a:p>
          <a:p>
            <a:pPr marL="0" indent="0">
              <a:buNone/>
            </a:pPr>
            <a:r>
              <a:rPr lang="hr-HR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</a:t>
            </a:r>
            <a:r>
              <a:rPr lang="hr-HR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https</a:t>
            </a:r>
            <a:r>
              <a:rPr lang="hr-HR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://v2.sherpa.ac.uk/opendoar/</a:t>
            </a:r>
            <a:endParaRPr lang="hr-HR" u="sng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4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latin typeface="Arial" pitchFamily="34" charset="0"/>
                <a:cs typeface="Arial" pitchFamily="34" charset="0"/>
              </a:rPr>
              <a:t>Još korisnih izvora</a:t>
            </a:r>
            <a:endParaRPr lang="hr-H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United </a:t>
            </a:r>
            <a:r>
              <a:rPr lang="hr-HR" dirty="0" err="1" smtClean="0"/>
              <a:t>Nations</a:t>
            </a:r>
            <a:r>
              <a:rPr lang="hr-HR" dirty="0" smtClean="0"/>
              <a:t> </a:t>
            </a:r>
            <a:r>
              <a:rPr lang="hr-HR" dirty="0" err="1" smtClean="0"/>
              <a:t>Peacekeeping</a:t>
            </a:r>
            <a:r>
              <a:rPr lang="hr-HR" dirty="0" smtClean="0"/>
              <a:t>: 	</a:t>
            </a:r>
            <a:r>
              <a:rPr lang="hr-HR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hlinkClick r:id="rId2"/>
              </a:rPr>
              <a:t>https://peacekeeping.un.org/en</a:t>
            </a:r>
            <a:endParaRPr lang="hr-HR" u="sng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hr-HR" u="sng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hr-HR" dirty="0" err="1" smtClean="0"/>
              <a:t>European</a:t>
            </a:r>
            <a:r>
              <a:rPr lang="hr-HR" dirty="0" smtClean="0"/>
              <a:t> </a:t>
            </a:r>
            <a:r>
              <a:rPr lang="hr-HR" dirty="0" err="1" smtClean="0"/>
              <a:t>Defence</a:t>
            </a:r>
            <a:r>
              <a:rPr lang="hr-HR" dirty="0" smtClean="0"/>
              <a:t> </a:t>
            </a:r>
            <a:r>
              <a:rPr lang="hr-HR" dirty="0" err="1" smtClean="0"/>
              <a:t>Agency</a:t>
            </a:r>
            <a:r>
              <a:rPr lang="hr-HR" dirty="0" smtClean="0"/>
              <a:t>: </a:t>
            </a:r>
            <a:r>
              <a:rPr lang="hr-HR" dirty="0" smtClean="0">
                <a:hlinkClick r:id="rId3"/>
              </a:rPr>
              <a:t>https://eda.europa.eu/</a:t>
            </a:r>
            <a:endParaRPr lang="hr-HR" dirty="0" smtClean="0"/>
          </a:p>
          <a:p>
            <a:endParaRPr lang="hr-HR" u="sng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hr-HR" dirty="0"/>
              <a:t>Jane's - </a:t>
            </a:r>
            <a:r>
              <a:rPr lang="en-US" dirty="0"/>
              <a:t>global agency for open-source </a:t>
            </a:r>
            <a:r>
              <a:rPr lang="en-US" dirty="0" err="1"/>
              <a:t>defence</a:t>
            </a:r>
            <a:r>
              <a:rPr lang="en-US" dirty="0"/>
              <a:t> </a:t>
            </a:r>
            <a:r>
              <a:rPr lang="hr-HR" dirty="0"/>
              <a:t>	</a:t>
            </a:r>
            <a:r>
              <a:rPr lang="en-US" dirty="0"/>
              <a:t>intelligence</a:t>
            </a:r>
            <a:r>
              <a:rPr lang="hr-HR" dirty="0"/>
              <a:t>: </a:t>
            </a:r>
            <a:r>
              <a:rPr lang="hr-HR" u="sng" dirty="0">
                <a:solidFill>
                  <a:schemeClr val="accent6">
                    <a:lumMod val="40000"/>
                    <a:lumOff val="60000"/>
                  </a:schemeClr>
                </a:solidFill>
                <a:hlinkClick r:id="rId4"/>
              </a:rPr>
              <a:t>https://</a:t>
            </a:r>
            <a:r>
              <a:rPr lang="hr-HR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hlinkClick r:id="rId4"/>
              </a:rPr>
              <a:t>www.janes.com/about-janes</a:t>
            </a:r>
            <a:endParaRPr lang="hr-HR" u="sng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hr-HR" u="sng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hr-HR" dirty="0" smtClean="0"/>
              <a:t>National </a:t>
            </a:r>
            <a:r>
              <a:rPr lang="hr-HR" dirty="0" err="1" smtClean="0"/>
              <a:t>Security</a:t>
            </a:r>
            <a:r>
              <a:rPr lang="hr-HR" dirty="0" smtClean="0"/>
              <a:t> </a:t>
            </a:r>
            <a:r>
              <a:rPr lang="hr-HR" dirty="0" err="1" smtClean="0"/>
              <a:t>Archive</a:t>
            </a:r>
            <a:r>
              <a:rPr lang="hr-HR" dirty="0" smtClean="0"/>
              <a:t>: </a:t>
            </a:r>
            <a:r>
              <a:rPr lang="hr-HR" dirty="0" smtClean="0">
                <a:hlinkClick r:id="rId5"/>
              </a:rPr>
              <a:t>https</a:t>
            </a:r>
            <a:r>
              <a:rPr lang="hr-HR" dirty="0">
                <a:hlinkClick r:id="rId5"/>
              </a:rPr>
              <a:t>://nsarchive.gwu.edu</a:t>
            </a:r>
            <a:r>
              <a:rPr lang="hr-HR" dirty="0" smtClean="0">
                <a:hlinkClick r:id="rId5"/>
              </a:rPr>
              <a:t>/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484209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smtClean="0"/>
              <a:t>Još korisnih izvora (</a:t>
            </a:r>
            <a:r>
              <a:rPr lang="hr-HR" dirty="0" smtClean="0"/>
              <a:t>2)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40000" y="1628800"/>
            <a:ext cx="7675350" cy="4548163"/>
          </a:xfrm>
        </p:spPr>
        <p:txBody>
          <a:bodyPr>
            <a:normAutofit lnSpcReduction="10000"/>
          </a:bodyPr>
          <a:lstStyle/>
          <a:p>
            <a:r>
              <a:rPr lang="hr-HR" dirty="0"/>
              <a:t>Hrvatski arhiv Weba (HAW): </a:t>
            </a:r>
            <a:r>
              <a:rPr lang="hr-HR" dirty="0">
                <a:hlinkClick r:id="rId2"/>
              </a:rPr>
              <a:t>http://haw.nsk.hr</a:t>
            </a:r>
            <a:r>
              <a:rPr lang="hr-HR" dirty="0" smtClean="0">
                <a:hlinkClick r:id="rId2"/>
              </a:rPr>
              <a:t>/</a:t>
            </a:r>
            <a:endParaRPr lang="hr-HR" dirty="0" smtClean="0"/>
          </a:p>
          <a:p>
            <a:endParaRPr lang="hr-HR" dirty="0"/>
          </a:p>
          <a:p>
            <a:r>
              <a:rPr lang="hr-HR" dirty="0"/>
              <a:t>Portal </a:t>
            </a:r>
            <a:r>
              <a:rPr lang="hr-HR" dirty="0" err="1"/>
              <a:t>CARNeta</a:t>
            </a:r>
            <a:r>
              <a:rPr lang="hr-HR" dirty="0"/>
              <a:t>: </a:t>
            </a:r>
            <a:r>
              <a:rPr lang="hr-HR" dirty="0">
                <a:hlinkClick r:id="rId3"/>
              </a:rPr>
              <a:t>https://www.edu.hr/</a:t>
            </a:r>
            <a:r>
              <a:rPr lang="hr-HR" dirty="0"/>
              <a:t> </a:t>
            </a:r>
          </a:p>
          <a:p>
            <a:r>
              <a:rPr lang="hr-HR" dirty="0"/>
              <a:t>Hrvatska znanstvena bibliografija: </a:t>
            </a:r>
            <a:r>
              <a:rPr lang="hr-HR" dirty="0">
                <a:hlinkClick r:id="rId4"/>
              </a:rPr>
              <a:t>https://www.bib.irb.hr/</a:t>
            </a:r>
            <a:r>
              <a:rPr lang="hr-HR" dirty="0"/>
              <a:t> </a:t>
            </a:r>
            <a:endParaRPr lang="hr-HR" dirty="0" smtClean="0"/>
          </a:p>
          <a:p>
            <a:endParaRPr lang="hr-HR" dirty="0"/>
          </a:p>
          <a:p>
            <a:r>
              <a:rPr lang="hr-HR" dirty="0"/>
              <a:t>Hrvatski jezični portal: </a:t>
            </a:r>
            <a:r>
              <a:rPr lang="hr-HR" dirty="0">
                <a:hlinkClick r:id="rId5"/>
              </a:rPr>
              <a:t>http://hjp.znanje.hr/</a:t>
            </a:r>
            <a:r>
              <a:rPr lang="hr-HR" dirty="0"/>
              <a:t> </a:t>
            </a:r>
          </a:p>
          <a:p>
            <a:r>
              <a:rPr lang="hr-HR" dirty="0"/>
              <a:t>Hrvatski pravopis: </a:t>
            </a:r>
            <a:r>
              <a:rPr lang="hr-HR" dirty="0">
                <a:hlinkClick r:id="rId6"/>
              </a:rPr>
              <a:t>http://pravopis.hr</a:t>
            </a:r>
            <a:r>
              <a:rPr lang="hr-HR" dirty="0" smtClean="0">
                <a:hlinkClick r:id="rId6"/>
              </a:rPr>
              <a:t>/</a:t>
            </a:r>
            <a:endParaRPr lang="hr-HR" dirty="0" smtClean="0"/>
          </a:p>
          <a:p>
            <a:endParaRPr lang="hr-HR" dirty="0"/>
          </a:p>
          <a:p>
            <a:r>
              <a:rPr lang="hr-HR" dirty="0"/>
              <a:t>digitalne zbirke NSK i drugih knjižnica dostupne preko njihovih stranica</a:t>
            </a:r>
          </a:p>
          <a:p>
            <a:r>
              <a:rPr lang="hr-HR" dirty="0">
                <a:hlinkClick r:id="rId7"/>
              </a:rPr>
              <a:t>http://onlinebooks.library.upenn.edu/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437896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latin typeface="Arial" pitchFamily="34" charset="0"/>
                <a:cs typeface="Arial" pitchFamily="34" charset="0"/>
              </a:rPr>
              <a:t>Enciklopedije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hr-HR" dirty="0" err="1"/>
              <a:t>Proleksis</a:t>
            </a:r>
            <a:r>
              <a:rPr lang="hr-HR" dirty="0"/>
              <a:t> enciklopedija:     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>
                <a:hlinkClick r:id="rId2"/>
              </a:rPr>
              <a:t>http</a:t>
            </a:r>
            <a:r>
              <a:rPr lang="hr-HR" dirty="0">
                <a:hlinkClick r:id="rId2"/>
              </a:rPr>
              <a:t>://proleksis.lzmk.hr</a:t>
            </a:r>
            <a:r>
              <a:rPr lang="hr-HR" dirty="0" smtClean="0">
                <a:hlinkClick r:id="rId2"/>
              </a:rPr>
              <a:t>/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>
              <a:buFontTx/>
              <a:buChar char="-"/>
            </a:pPr>
            <a:r>
              <a:rPr lang="hr-HR" dirty="0"/>
              <a:t>Hrvatska enciklopedija:</a:t>
            </a:r>
          </a:p>
          <a:p>
            <a:pPr marL="0" indent="0">
              <a:buNone/>
            </a:pPr>
            <a:r>
              <a:rPr lang="hr-HR" dirty="0">
                <a:hlinkClick r:id="rId3"/>
              </a:rPr>
              <a:t>http://www.enciklopedija.hr</a:t>
            </a:r>
            <a:r>
              <a:rPr lang="hr-HR" dirty="0" smtClean="0">
                <a:hlinkClick r:id="rId3"/>
              </a:rPr>
              <a:t>/</a:t>
            </a:r>
            <a:endParaRPr lang="hr-HR" dirty="0" smtClean="0"/>
          </a:p>
          <a:p>
            <a:pPr marL="0" indent="0">
              <a:buNone/>
            </a:pPr>
            <a:endParaRPr lang="hr-HR" smtClean="0"/>
          </a:p>
          <a:p>
            <a:pPr marL="0" indent="0">
              <a:buNone/>
            </a:pPr>
            <a:r>
              <a:rPr lang="hr-HR" smtClean="0"/>
              <a:t>- kolekcija </a:t>
            </a:r>
            <a:r>
              <a:rPr lang="hr-HR" dirty="0" smtClean="0"/>
              <a:t>članaka renomiranih izdavača (npr. OUP)</a:t>
            </a:r>
            <a:endParaRPr lang="hr-HR" dirty="0"/>
          </a:p>
          <a:p>
            <a:pPr marL="0" indent="0">
              <a:buNone/>
            </a:pPr>
            <a:r>
              <a:rPr lang="hr-HR" dirty="0" smtClean="0">
                <a:hlinkClick r:id="rId4"/>
              </a:rPr>
              <a:t>https</a:t>
            </a:r>
            <a:r>
              <a:rPr lang="hr-HR" dirty="0">
                <a:hlinkClick r:id="rId4"/>
              </a:rPr>
              <a:t>://www.encyclopedia.com/</a:t>
            </a:r>
            <a:r>
              <a:rPr lang="hr-HR" dirty="0" smtClean="0"/>
              <a:t>   </a:t>
            </a:r>
          </a:p>
          <a:p>
            <a:pPr marL="0" indent="0">
              <a:buNone/>
            </a:pPr>
            <a:endParaRPr lang="hr-HR" dirty="0"/>
          </a:p>
          <a:p>
            <a:pPr>
              <a:buFontTx/>
              <a:buChar char="-"/>
            </a:pPr>
            <a:r>
              <a:rPr lang="hr-HR" dirty="0" err="1"/>
              <a:t>Britannica</a:t>
            </a:r>
            <a:r>
              <a:rPr lang="hr-HR" dirty="0"/>
              <a:t>:</a:t>
            </a:r>
          </a:p>
          <a:p>
            <a:pPr marL="0" indent="0">
              <a:buNone/>
            </a:pPr>
            <a:r>
              <a:rPr lang="hr-HR" dirty="0">
                <a:hlinkClick r:id="rId5"/>
              </a:rPr>
              <a:t>https://www.britannica.com/</a:t>
            </a:r>
            <a:r>
              <a:rPr lang="hr-HR" dirty="0"/>
              <a:t>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19305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hr-HR" dirty="0" smtClean="0">
                <a:solidFill>
                  <a:srgbClr val="C00000"/>
                </a:solidFill>
              </a:rPr>
              <a:t>Mrežni katalozi knjižnica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3568" y="1484784"/>
            <a:ext cx="7831782" cy="46921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= sadrže podatke o </a:t>
            </a:r>
            <a:r>
              <a:rPr lang="hr-HR" b="1" dirty="0" smtClean="0"/>
              <a:t>zbirkama</a:t>
            </a:r>
            <a:r>
              <a:rPr lang="hr-HR" dirty="0" smtClean="0"/>
              <a:t> koje knjižnice posjeduju </a:t>
            </a:r>
          </a:p>
          <a:p>
            <a:pPr marL="0" indent="0">
              <a:buNone/>
            </a:pPr>
            <a:r>
              <a:rPr lang="hr-HR" dirty="0" smtClean="0"/>
              <a:t>ali i mrežno dostupnu građu ili korisne podatke o građi</a:t>
            </a:r>
          </a:p>
          <a:p>
            <a:pPr marL="0" indent="0">
              <a:buNone/>
            </a:pPr>
            <a:endParaRPr lang="hr-HR" dirty="0"/>
          </a:p>
          <a:p>
            <a:pPr>
              <a:buFont typeface="Wingdings" pitchFamily="2" charset="2"/>
              <a:buChar char="§"/>
            </a:pPr>
            <a:r>
              <a:rPr lang="hr-HR" dirty="0" smtClean="0"/>
              <a:t>Knjižnice HVU-a </a:t>
            </a:r>
            <a:r>
              <a:rPr lang="hr-HR" dirty="0" smtClean="0">
                <a:hlinkClick r:id="rId2"/>
              </a:rPr>
              <a:t>https</a:t>
            </a:r>
            <a:r>
              <a:rPr lang="hr-HR" dirty="0">
                <a:hlinkClick r:id="rId2"/>
              </a:rPr>
              <a:t>://k-hvu.zaki.com.hr</a:t>
            </a:r>
            <a:r>
              <a:rPr lang="hr-HR" dirty="0" smtClean="0">
                <a:hlinkClick r:id="rId2"/>
              </a:rPr>
              <a:t>/</a:t>
            </a:r>
            <a:endParaRPr lang="hr-HR" dirty="0" smtClean="0"/>
          </a:p>
          <a:p>
            <a:pPr>
              <a:buFont typeface="Wingdings" pitchFamily="2" charset="2"/>
              <a:buChar char="§"/>
            </a:pPr>
            <a:endParaRPr lang="hr-HR" dirty="0" smtClean="0"/>
          </a:p>
          <a:p>
            <a:pPr>
              <a:buFont typeface="Wingdings" pitchFamily="2" charset="2"/>
              <a:buChar char="§"/>
            </a:pPr>
            <a:r>
              <a:rPr lang="hr-HR" dirty="0" smtClean="0"/>
              <a:t>Nacionalna i sveučilišna knjižnica u Zagrebu				                     </a:t>
            </a:r>
            <a:r>
              <a:rPr lang="hr-HR" dirty="0" smtClean="0">
                <a:hlinkClick r:id="rId3"/>
              </a:rPr>
              <a:t>https</a:t>
            </a:r>
            <a:r>
              <a:rPr lang="hr-HR" dirty="0">
                <a:hlinkClick r:id="rId3"/>
              </a:rPr>
              <a:t>://www.nsk.hr</a:t>
            </a:r>
            <a:r>
              <a:rPr lang="hr-HR" dirty="0" smtClean="0">
                <a:hlinkClick r:id="rId3"/>
              </a:rPr>
              <a:t>/</a:t>
            </a:r>
            <a:r>
              <a:rPr lang="hr-HR" dirty="0" smtClean="0"/>
              <a:t>  </a:t>
            </a:r>
          </a:p>
          <a:p>
            <a:pPr>
              <a:buFont typeface="Wingdings" pitchFamily="2" charset="2"/>
              <a:buChar char="§"/>
            </a:pPr>
            <a:r>
              <a:rPr lang="hr-HR" dirty="0" smtClean="0"/>
              <a:t>Skupni katalog NSK </a:t>
            </a:r>
            <a:r>
              <a:rPr lang="hr-HR" dirty="0" smtClean="0">
                <a:hlinkClick r:id="rId4"/>
              </a:rPr>
              <a:t>http</a:t>
            </a:r>
            <a:r>
              <a:rPr lang="hr-HR" dirty="0">
                <a:hlinkClick r:id="rId4"/>
              </a:rPr>
              <a:t>://skupnikatalog.nsk.hr</a:t>
            </a:r>
            <a:r>
              <a:rPr lang="hr-HR" dirty="0" smtClean="0">
                <a:hlinkClick r:id="rId4"/>
              </a:rPr>
              <a:t>/</a:t>
            </a:r>
            <a:r>
              <a:rPr lang="hr-HR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hr-HR" dirty="0" smtClean="0"/>
              <a:t>Knjižnice </a:t>
            </a:r>
            <a:r>
              <a:rPr lang="hr-HR" dirty="0"/>
              <a:t>fakulteta (FPZG, FF, FSB, FER</a:t>
            </a:r>
            <a:r>
              <a:rPr lang="hr-HR" dirty="0" smtClean="0"/>
              <a:t>…)</a:t>
            </a:r>
          </a:p>
          <a:p>
            <a:pPr marL="0" indent="0">
              <a:buNone/>
            </a:pPr>
            <a:endParaRPr lang="hr-HR" dirty="0" smtClean="0"/>
          </a:p>
          <a:p>
            <a:pPr>
              <a:buFont typeface="Wingdings" pitchFamily="2" charset="2"/>
              <a:buChar char="§"/>
            </a:pPr>
            <a:r>
              <a:rPr lang="hr-HR" dirty="0" smtClean="0"/>
              <a:t>Knjižnice grada Zagreba </a:t>
            </a:r>
            <a:r>
              <a:rPr lang="hr-HR" dirty="0">
                <a:hlinkClick r:id="rId5"/>
              </a:rPr>
              <a:t>http://</a:t>
            </a:r>
            <a:r>
              <a:rPr lang="hr-HR" dirty="0" smtClean="0">
                <a:hlinkClick r:id="rId5"/>
              </a:rPr>
              <a:t>www.kgz.hr/</a:t>
            </a:r>
            <a:r>
              <a:rPr lang="hr-HR" dirty="0" err="1" smtClean="0">
                <a:hlinkClick r:id="rId5"/>
              </a:rPr>
              <a:t>hr</a:t>
            </a:r>
            <a:r>
              <a:rPr lang="hr-H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74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PlagScan</a:t>
            </a:r>
            <a:r>
              <a:rPr lang="hr-HR" dirty="0" smtClean="0"/>
              <a:t> na HVU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softveri </a:t>
            </a:r>
            <a:r>
              <a:rPr lang="hr-HR" dirty="0"/>
              <a:t>za provjeru </a:t>
            </a:r>
            <a:r>
              <a:rPr lang="hr-HR" dirty="0" smtClean="0"/>
              <a:t>autentičnosti na svim javnim visokim učilištima </a:t>
            </a:r>
            <a:r>
              <a:rPr lang="hr-HR" dirty="0"/>
              <a:t>Republike </a:t>
            </a:r>
            <a:r>
              <a:rPr lang="hr-HR" dirty="0" smtClean="0"/>
              <a:t>Hrvatske </a:t>
            </a:r>
          </a:p>
          <a:p>
            <a:r>
              <a:rPr lang="hr-HR" dirty="0"/>
              <a:t>l</a:t>
            </a:r>
            <a:r>
              <a:rPr lang="hr-HR" dirty="0" smtClean="0"/>
              <a:t>icencije </a:t>
            </a:r>
            <a:r>
              <a:rPr lang="hr-HR" dirty="0"/>
              <a:t>omogućuju neograničen broj provjera za svakog od upisanih studenata, a provjeru radova (od seminarskih do završnih i doktorskih) mogu izvršiti nastavnici i studenti, odnosno nenastavno osoblje, sukladno procedurama i potrebama na visokom učilištu.</a:t>
            </a:r>
          </a:p>
          <a:p>
            <a:r>
              <a:rPr lang="hr-HR" dirty="0"/>
              <a:t>p</a:t>
            </a:r>
            <a:r>
              <a:rPr lang="hr-HR" dirty="0" smtClean="0"/>
              <a:t>rijava se </a:t>
            </a:r>
            <a:r>
              <a:rPr lang="hr-HR" dirty="0"/>
              <a:t>vrši </a:t>
            </a:r>
            <a:r>
              <a:rPr lang="hr-HR" dirty="0" smtClean="0"/>
              <a:t>korištenjem </a:t>
            </a:r>
            <a:r>
              <a:rPr lang="hr-HR" b="1" dirty="0">
                <a:solidFill>
                  <a:srgbClr val="FFC000"/>
                </a:solidFill>
              </a:rPr>
              <a:t>AAI@</a:t>
            </a:r>
            <a:r>
              <a:rPr lang="hr-HR" b="1" dirty="0" err="1">
                <a:solidFill>
                  <a:srgbClr val="FFC000"/>
                </a:solidFill>
              </a:rPr>
              <a:t>EduHr</a:t>
            </a:r>
            <a:r>
              <a:rPr lang="hr-HR" b="1" dirty="0">
                <a:solidFill>
                  <a:srgbClr val="FFC000"/>
                </a:solidFill>
              </a:rPr>
              <a:t> elektroničkih </a:t>
            </a:r>
            <a:r>
              <a:rPr lang="hr-HR" b="1" dirty="0" smtClean="0">
                <a:solidFill>
                  <a:srgbClr val="FFC000"/>
                </a:solidFill>
              </a:rPr>
              <a:t>identiteta</a:t>
            </a:r>
            <a:r>
              <a:rPr lang="hr-HR" dirty="0"/>
              <a:t> </a:t>
            </a:r>
            <a:r>
              <a:rPr lang="hr-HR" dirty="0" smtClean="0"/>
              <a:t>na adresi: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</a:t>
            </a:r>
            <a:r>
              <a:rPr lang="hr-HR" dirty="0" smtClean="0">
                <a:hlinkClick r:id="rId2"/>
              </a:rPr>
              <a:t>https://www.plagscan.com/unizg_hr</a:t>
            </a:r>
            <a:r>
              <a:rPr lang="hr-HR" dirty="0" smtClean="0"/>
              <a:t> 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2356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z="2800" i="1" dirty="0" smtClean="0">
                <a:latin typeface="Segoe Print" panose="02000600000000000000" pitchFamily="2" charset="0"/>
              </a:rPr>
              <a:t/>
            </a:r>
            <a:br>
              <a:rPr lang="hr-HR" sz="2800" i="1" dirty="0" smtClean="0">
                <a:latin typeface="Segoe Print" panose="02000600000000000000" pitchFamily="2" charset="0"/>
              </a:rPr>
            </a:br>
            <a:r>
              <a:rPr lang="hr-HR" sz="3100" i="1" dirty="0" smtClean="0">
                <a:latin typeface="Segoe Print" panose="02000600000000000000" pitchFamily="2" charset="0"/>
              </a:rPr>
              <a:t>Individualna </a:t>
            </a:r>
            <a:r>
              <a:rPr lang="hr-HR" sz="3100" i="1" dirty="0">
                <a:latin typeface="Segoe Print" panose="02000600000000000000" pitchFamily="2" charset="0"/>
              </a:rPr>
              <a:t>i grupna edukacija korisnika:</a:t>
            </a:r>
            <a:br>
              <a:rPr lang="hr-HR" sz="3100" i="1" dirty="0">
                <a:latin typeface="Segoe Print" panose="02000600000000000000" pitchFamily="2" charset="0"/>
              </a:rPr>
            </a:br>
            <a:endParaRPr lang="hr-HR" sz="31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/>
              <a:t>Knjižnica Zagreb </a:t>
            </a:r>
            <a:r>
              <a:rPr lang="hr-HR" dirty="0" smtClean="0"/>
              <a:t>tel</a:t>
            </a:r>
            <a:r>
              <a:rPr lang="hr-HR" dirty="0"/>
              <a:t>. 01/ 37 86 645, 84 399, 86 083 				</a:t>
            </a:r>
            <a:r>
              <a:rPr lang="hr-HR" b="1" dirty="0"/>
              <a:t>  </a:t>
            </a:r>
            <a:r>
              <a:rPr lang="hr-HR" b="1" dirty="0" smtClean="0"/>
              <a:t>	</a:t>
            </a:r>
            <a:r>
              <a:rPr lang="hr-HR" b="1" dirty="0" smtClean="0">
                <a:hlinkClick r:id="rId2"/>
              </a:rPr>
              <a:t>knjiznica.hvu.zagreb@</a:t>
            </a:r>
            <a:r>
              <a:rPr lang="hr-HR" b="1" dirty="0" err="1" smtClean="0">
                <a:hlinkClick r:id="rId2"/>
              </a:rPr>
              <a:t>morh.hr</a:t>
            </a:r>
            <a:r>
              <a:rPr lang="hr-HR" b="1" dirty="0" smtClean="0"/>
              <a:t> </a:t>
            </a:r>
          </a:p>
          <a:p>
            <a:pPr marL="0" indent="0">
              <a:buNone/>
            </a:pPr>
            <a:r>
              <a:rPr lang="hr-HR" b="1" dirty="0"/>
              <a:t>	</a:t>
            </a:r>
            <a:r>
              <a:rPr lang="hr-HR" b="1" dirty="0" smtClean="0"/>
              <a:t>              		</a:t>
            </a:r>
            <a:r>
              <a:rPr lang="hr-HR" dirty="0" smtClean="0"/>
              <a:t>Ilica </a:t>
            </a:r>
            <a:r>
              <a:rPr lang="hr-HR" dirty="0"/>
              <a:t>256b, 10 000 </a:t>
            </a:r>
            <a:r>
              <a:rPr lang="hr-HR" dirty="0" smtClean="0"/>
              <a:t>Zagreb</a:t>
            </a:r>
          </a:p>
          <a:p>
            <a:pPr marL="0" indent="0">
              <a:buNone/>
            </a:pPr>
            <a:r>
              <a:rPr lang="hr-HR" b="1" dirty="0" smtClean="0"/>
              <a:t> </a:t>
            </a:r>
            <a:endParaRPr lang="hr-HR" dirty="0"/>
          </a:p>
          <a:p>
            <a:endParaRPr lang="hr-HR" i="1" dirty="0">
              <a:latin typeface="Segoe Print" panose="02000600000000000000" pitchFamily="2" charset="0"/>
            </a:endParaRPr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526" y="3933056"/>
            <a:ext cx="424973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243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12192000" cy="937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trelica udesno 1"/>
          <p:cNvSpPr/>
          <p:nvPr/>
        </p:nvSpPr>
        <p:spPr>
          <a:xfrm>
            <a:off x="-108520" y="213236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4" name="Ravni poveznik sa strelicom 3"/>
          <p:cNvCxnSpPr/>
          <p:nvPr/>
        </p:nvCxnSpPr>
        <p:spPr>
          <a:xfrm>
            <a:off x="1658244" y="4064744"/>
            <a:ext cx="914400" cy="914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ni poveznik sa strelicom 5"/>
          <p:cNvCxnSpPr/>
          <p:nvPr/>
        </p:nvCxnSpPr>
        <p:spPr>
          <a:xfrm>
            <a:off x="2597548" y="4064744"/>
            <a:ext cx="914400" cy="914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sa strelicom 7"/>
          <p:cNvCxnSpPr/>
          <p:nvPr/>
        </p:nvCxnSpPr>
        <p:spPr>
          <a:xfrm>
            <a:off x="4211960" y="4064744"/>
            <a:ext cx="914400" cy="914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sa strelicom 9"/>
          <p:cNvCxnSpPr/>
          <p:nvPr/>
        </p:nvCxnSpPr>
        <p:spPr>
          <a:xfrm>
            <a:off x="3347864" y="4039344"/>
            <a:ext cx="914400" cy="914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relica savijena prema gore 10"/>
          <p:cNvSpPr/>
          <p:nvPr/>
        </p:nvSpPr>
        <p:spPr>
          <a:xfrm>
            <a:off x="4777048" y="2924944"/>
            <a:ext cx="850392" cy="731520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61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37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trelica udesno 1"/>
          <p:cNvSpPr/>
          <p:nvPr/>
        </p:nvSpPr>
        <p:spPr>
          <a:xfrm>
            <a:off x="2798620" y="1746524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Strelica ulijevo 2"/>
          <p:cNvSpPr/>
          <p:nvPr/>
        </p:nvSpPr>
        <p:spPr>
          <a:xfrm>
            <a:off x="5868144" y="1746524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Strelica dolje 3"/>
          <p:cNvSpPr/>
          <p:nvPr/>
        </p:nvSpPr>
        <p:spPr>
          <a:xfrm>
            <a:off x="1355428" y="90872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879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37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trelica udesno 2"/>
          <p:cNvSpPr/>
          <p:nvPr/>
        </p:nvSpPr>
        <p:spPr>
          <a:xfrm>
            <a:off x="4427984" y="6859092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911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37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trelica dolje 1"/>
          <p:cNvSpPr/>
          <p:nvPr/>
        </p:nvSpPr>
        <p:spPr>
          <a:xfrm>
            <a:off x="1907704" y="5517232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Strelica dolje 2"/>
          <p:cNvSpPr/>
          <p:nvPr/>
        </p:nvSpPr>
        <p:spPr>
          <a:xfrm>
            <a:off x="1910801" y="7137299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875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bina">
  <a:themeElements>
    <a:clrScheme name="Dubina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ubina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ub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700</Words>
  <Application>Microsoft Office PowerPoint</Application>
  <PresentationFormat>Prikaz na zaslonu (4:3)</PresentationFormat>
  <Paragraphs>195</Paragraphs>
  <Slides>51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51</vt:i4>
      </vt:variant>
    </vt:vector>
  </HeadingPairs>
  <TitlesOfParts>
    <vt:vector size="52" baseType="lpstr">
      <vt:lpstr>Dubina</vt:lpstr>
      <vt:lpstr>   Pretraživanje elektroničkih izvora  znanstvenih i stručnih informacija :  baze podataka         </vt:lpstr>
      <vt:lpstr>Ciljevi edukacije</vt:lpstr>
      <vt:lpstr>Znanstvene i stručne informacije</vt:lpstr>
      <vt:lpstr> Gdje tražiti?</vt:lpstr>
      <vt:lpstr>Mrežni katalozi knjižnica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 </vt:lpstr>
      <vt:lpstr>PowerPointova prezentacija</vt:lpstr>
      <vt:lpstr>PowerPointova prezentacija</vt:lpstr>
      <vt:lpstr>PowerPointova prezentacija</vt:lpstr>
      <vt:lpstr>Digitalni repozitoriji</vt:lpstr>
      <vt:lpstr>Repozitorij završnih i diplomskih radova HVU-a:  https://repozitorij.vojni.unizg.hr/ </vt:lpstr>
      <vt:lpstr>PowerPointova prezentacija</vt:lpstr>
      <vt:lpstr>Portali i pretraživači</vt:lpstr>
      <vt:lpstr>Baze podataka</vt:lpstr>
      <vt:lpstr> Portal  elektroničkih izvora za hrvatsku akademsku i znanstvenu zajednicu: http://baze.nsk.hr/ </vt:lpstr>
      <vt:lpstr>Pristup</vt:lpstr>
      <vt:lpstr>PowerPointova prezentacija</vt:lpstr>
      <vt:lpstr>PowerPointova prezentacija</vt:lpstr>
      <vt:lpstr>Kako pretraživati?</vt:lpstr>
      <vt:lpstr>1. Odabir baze</vt:lpstr>
      <vt:lpstr>PowerPointova prezentacija</vt:lpstr>
      <vt:lpstr>2. Oblikovanje upita</vt:lpstr>
      <vt:lpstr>Pomagala za oblikovanje upita </vt:lpstr>
      <vt:lpstr>PowerPointova prezentacija</vt:lpstr>
      <vt:lpstr>PowerPointova prezentacija</vt:lpstr>
      <vt:lpstr>3. Pregled rezultata pretraživanja</vt:lpstr>
      <vt:lpstr>PowerPointova prezentacija</vt:lpstr>
      <vt:lpstr>PowerPointova prezentacija</vt:lpstr>
      <vt:lpstr>PowerPointova prezentacija</vt:lpstr>
      <vt:lpstr>4. Odabir i preuzimanje rezultata pretraživanja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Otvoreni pristup (Open Access) </vt:lpstr>
      <vt:lpstr>Još korisnih izvora</vt:lpstr>
      <vt:lpstr>Još korisnih izvora (2)</vt:lpstr>
      <vt:lpstr>Enciklopedije</vt:lpstr>
      <vt:lpstr>PlagScan na HVU</vt:lpstr>
      <vt:lpstr> Individualna i grupna edukacija korisnika: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Knjižnice Hrvatskog vojnog učilišta „Dr. Franjo Tuđman“ -  izgradnja fonda za 21. stoljeće                                                 Alma Lušetić</dc:title>
  <dc:creator>Matko Lušetić</dc:creator>
  <cp:lastModifiedBy>HVUKorisnik</cp:lastModifiedBy>
  <cp:revision>309</cp:revision>
  <dcterms:created xsi:type="dcterms:W3CDTF">2019-04-10T08:22:00Z</dcterms:created>
  <dcterms:modified xsi:type="dcterms:W3CDTF">2022-03-14T12:17:08Z</dcterms:modified>
  <cp:contentStatus/>
</cp:coreProperties>
</file>