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57" r:id="rId4"/>
    <p:sldId id="259" r:id="rId5"/>
    <p:sldId id="260" r:id="rId6"/>
    <p:sldId id="263" r:id="rId7"/>
    <p:sldId id="262" r:id="rId8"/>
    <p:sldId id="264" r:id="rId9"/>
    <p:sldId id="266" r:id="rId10"/>
    <p:sldId id="270" r:id="rId11"/>
    <p:sldId id="261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8" r:id="rId22"/>
    <p:sldId id="280" r:id="rId23"/>
    <p:sldId id="282" r:id="rId24"/>
    <p:sldId id="286" r:id="rId25"/>
    <p:sldId id="281" r:id="rId26"/>
    <p:sldId id="283" r:id="rId27"/>
    <p:sldId id="285" r:id="rId28"/>
    <p:sldId id="287" r:id="rId29"/>
    <p:sldId id="279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B4DB1"/>
    <a:srgbClr val="3048B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6E377-5F66-455A-BE25-A7EC47B211AD}" type="datetimeFigureOut">
              <a:rPr lang="sr-Latn-CS" smtClean="0"/>
              <a:pPr/>
              <a:t>12.10.2022.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2D36-370F-4BCB-9F8F-22048E31AD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7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DE1D-8985-48DB-BB1C-D9D21BA0C19A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9C1-7BE7-4A8B-953A-E4AD64E27F5B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4B24-EC87-491B-9D76-28C8934C1191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74FC-0945-4F71-B988-F069F433CA12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E0B2-E755-4E36-B87C-F3542358A039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2BB5-C736-4BA7-85F5-B9C9E197E361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3778-225B-413C-8E3A-171A2E6010DB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2EF-7143-415C-A4D0-F52B5C8BBC63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2C23-BD71-40C9-B2C1-CC6E782E1B81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783B-15E4-42A8-A099-C5AC96863342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3864-2BF5-408C-8CF6-AC40C1FEBCF1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1AFC-E0E7-406F-946A-7B7A1B61BC4D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vojni.unizg.h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mailto:ime.prezime@student.unizg.h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9512" y="1448780"/>
            <a:ext cx="8784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4800" b="1" dirty="0">
                <a:solidFill>
                  <a:srgbClr val="000066"/>
                </a:solidFill>
                <a:latin typeface="+mn-lt"/>
              </a:rPr>
              <a:t>Sveučilište u Zagrebu</a:t>
            </a:r>
          </a:p>
          <a:p>
            <a:pPr algn="ctr" eaLnBrk="0" hangingPunct="0"/>
            <a: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  <a:t>Preddiplomski sveučilišni studiji </a:t>
            </a:r>
            <a:b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</a:br>
            <a: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  <a:t>Vojno inženjerstvo i Vojno vođenje i upravljanje</a:t>
            </a:r>
            <a:endParaRPr lang="ta-IN" sz="4000" dirty="0">
              <a:solidFill>
                <a:srgbClr val="000066"/>
              </a:solidFill>
              <a:latin typeface="Arial"/>
              <a:cs typeface="Arial"/>
            </a:endParaRPr>
          </a:p>
          <a:p>
            <a:pPr algn="ctr" eaLnBrk="0" hangingPunct="0"/>
            <a:endParaRPr lang="ta-IN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algn="ctr" eaLnBrk="0" hangingPunct="0"/>
            <a:r>
              <a:rPr lang="ta-I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Uvodni sat za </a:t>
            </a:r>
            <a:r>
              <a:rPr lang="hr-HR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kadete</a:t>
            </a:r>
          </a:p>
          <a:p>
            <a:pPr algn="ctr" eaLnBrk="0" hangingPunct="0"/>
            <a:r>
              <a:rPr lang="hr-HR" sz="2800" dirty="0">
                <a:solidFill>
                  <a:srgbClr val="000066"/>
                </a:solidFill>
                <a:latin typeface="Arial"/>
                <a:cs typeface="Arial"/>
              </a:rPr>
              <a:t>Prof. dr. sc. Ivica Smojver</a:t>
            </a:r>
            <a:endParaRPr lang="en-GB" sz="2800" dirty="0">
              <a:solidFill>
                <a:srgbClr val="000066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31542" y="5085184"/>
            <a:ext cx="82809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hr-HR" sz="2800" dirty="0">
              <a:solidFill>
                <a:srgbClr val="000066"/>
              </a:solidFill>
              <a:latin typeface="Arial"/>
              <a:cs typeface="Arial"/>
            </a:endParaRPr>
          </a:p>
          <a:p>
            <a:pPr algn="ctr" eaLnBrk="0" hangingPunct="0"/>
            <a:r>
              <a:rPr lang="hr-HR" sz="2800" dirty="0">
                <a:solidFill>
                  <a:srgbClr val="000066"/>
                </a:solidFill>
                <a:latin typeface="Arial"/>
                <a:cs typeface="Arial"/>
              </a:rPr>
              <a:t>Akademska godina </a:t>
            </a:r>
            <a: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  <a:t/>
            </a:r>
            <a:b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</a:br>
            <a:r>
              <a:rPr lang="hr-HR" sz="2800" dirty="0">
                <a:solidFill>
                  <a:srgbClr val="000066"/>
                </a:solidFill>
                <a:latin typeface="Arial"/>
                <a:cs typeface="Arial"/>
              </a:rPr>
              <a:t>202</a:t>
            </a:r>
            <a:r>
              <a:rPr lang="en-US" sz="280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lang="hr-HR" sz="2800" dirty="0">
                <a:solidFill>
                  <a:srgbClr val="000066"/>
                </a:solidFill>
                <a:latin typeface="Arial"/>
                <a:cs typeface="Arial"/>
              </a:rPr>
              <a:t>./20</a:t>
            </a:r>
            <a:r>
              <a:rPr lang="en-US" sz="2800" dirty="0">
                <a:solidFill>
                  <a:srgbClr val="000066"/>
                </a:solidFill>
                <a:latin typeface="Arial"/>
                <a:cs typeface="Arial"/>
              </a:rPr>
              <a:t>23</a:t>
            </a:r>
            <a:r>
              <a:rPr lang="hr-HR" sz="2800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971800" y="2286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Studentska</a:t>
            </a:r>
            <a:r>
              <a:rPr kumimoji="0" lang="hr-HR" sz="32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služba vojnog studija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1114" y="2348880"/>
            <a:ext cx="6172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b="1" kern="0" dirty="0">
                <a:solidFill>
                  <a:srgbClr val="000066"/>
                </a:solidFill>
                <a:latin typeface="Arial"/>
              </a:rPr>
              <a:t>pukovnica Jasna Hižar Škrlec </a:t>
            </a:r>
            <a:r>
              <a:rPr lang="en-US" sz="2400" b="1" kern="0" dirty="0">
                <a:solidFill>
                  <a:srgbClr val="000066"/>
                </a:solidFill>
                <a:latin typeface="Arial"/>
              </a:rPr>
              <a:t>	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66"/>
              </a:solidFill>
              <a:latin typeface="Arial"/>
            </a:endParaRPr>
          </a:p>
          <a:p>
            <a:pPr lvl="1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kern="0" dirty="0">
                <a:solidFill>
                  <a:srgbClr val="000066"/>
                </a:solidFill>
                <a:latin typeface="Arial"/>
              </a:rPr>
              <a:t>voditeljica službe</a:t>
            </a:r>
            <a:endParaRPr lang="en-US" sz="2400" kern="0" dirty="0">
              <a:solidFill>
                <a:srgbClr val="000066"/>
              </a:solidFill>
              <a:latin typeface="Arial"/>
            </a:endParaRPr>
          </a:p>
          <a:p>
            <a:pPr lvl="1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kern="0" dirty="0">
                <a:solidFill>
                  <a:srgbClr val="000066"/>
                </a:solidFill>
                <a:latin typeface="Arial"/>
              </a:rPr>
              <a:t>e-mail: jasna.hizar@morh.hr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Pravna i administrativna potpora studijima (SuZ)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00217" y="2094242"/>
            <a:ext cx="6912768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Heli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Hajdić-Nikolić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dipl.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iur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 </a:t>
            </a:r>
            <a:r>
              <a:rPr kumimoji="0" lang="ta-IN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lavna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tajnica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Rektorata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Sveučilišta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Zagrebu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140802" y="3609646"/>
            <a:ext cx="7031598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mr.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sc. Tamara Gobo, 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Ured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za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studije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upravljanje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kvalitetom</a:t>
            </a:r>
            <a:r>
              <a:rPr kumimoji="0" lang="ta-IN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Sveučilišta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u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Zagrebu</a:t>
            </a:r>
            <a:endParaRPr kumimoji="0" lang="hr-HR" sz="2400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676400"/>
            <a:ext cx="7620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kern="0" dirty="0">
                <a:solidFill>
                  <a:srgbClr val="000066"/>
                </a:solidFill>
                <a:latin typeface="Arial"/>
              </a:rPr>
              <a:t>Kadetska bojna</a:t>
            </a:r>
            <a:br>
              <a:rPr lang="hr-HR" sz="2800" b="1" kern="0" dirty="0">
                <a:solidFill>
                  <a:srgbClr val="000066"/>
                </a:solidFill>
                <a:latin typeface="Arial"/>
              </a:rPr>
            </a:br>
            <a:endParaRPr lang="hr-HR" sz="2800" kern="0" dirty="0">
              <a:solidFill>
                <a:srgbClr val="000066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"/>
            </a:pPr>
            <a:r>
              <a:rPr lang="en-US" sz="2400" b="1" kern="0" dirty="0" err="1">
                <a:solidFill>
                  <a:srgbClr val="000066"/>
                </a:solidFill>
                <a:latin typeface="Arial"/>
              </a:rPr>
              <a:t>Satnik</a:t>
            </a:r>
            <a:r>
              <a:rPr lang="en-US" sz="2400" b="1" kern="0" dirty="0">
                <a:solidFill>
                  <a:srgbClr val="000066"/>
                </a:solidFill>
                <a:latin typeface="Arial"/>
              </a:rPr>
              <a:t> </a:t>
            </a:r>
            <a:r>
              <a:rPr lang="hr-HR" sz="2400" b="1" kern="0" dirty="0" smtClean="0">
                <a:solidFill>
                  <a:srgbClr val="FF0000"/>
                </a:solidFill>
                <a:latin typeface="Arial"/>
              </a:rPr>
              <a:t>Leopold </a:t>
            </a:r>
            <a:r>
              <a:rPr lang="hr-HR" sz="2400" b="1" kern="0" dirty="0" err="1" smtClean="0">
                <a:solidFill>
                  <a:srgbClr val="FF0000"/>
                </a:solidFill>
                <a:latin typeface="Arial"/>
              </a:rPr>
              <a:t>Gelemanović</a:t>
            </a:r>
            <a:r>
              <a:rPr lang="hr-HR" sz="2400" b="1" kern="0" dirty="0" smtClean="0">
                <a:solidFill>
                  <a:srgbClr val="000066"/>
                </a:solidFill>
                <a:latin typeface="Arial"/>
              </a:rPr>
              <a:t>, </a:t>
            </a:r>
            <a:r>
              <a:rPr lang="hr-HR" sz="2400" kern="0" dirty="0">
                <a:solidFill>
                  <a:srgbClr val="000066"/>
                </a:solidFill>
                <a:latin typeface="Arial"/>
              </a:rPr>
              <a:t>zapovjednik Kadetske bojne</a:t>
            </a:r>
            <a:endParaRPr lang="en-US" sz="2400" kern="0" dirty="0">
              <a:solidFill>
                <a:srgbClr val="000066"/>
              </a:solidFill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sz="2400" b="1" kern="0" dirty="0">
              <a:solidFill>
                <a:srgbClr val="000066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2286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Glavna web stranica studija - </a:t>
            </a:r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+mj-cs"/>
                <a:hlinkClick r:id="rId4"/>
              </a:rPr>
              <a:t>http://vojni.unizg.hr</a:t>
            </a:r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 </a:t>
            </a:r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1579"/>
          <a:stretch/>
        </p:blipFill>
        <p:spPr>
          <a:xfrm>
            <a:off x="4932040" y="1628800"/>
            <a:ext cx="4029451" cy="292107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1844824"/>
            <a:ext cx="37444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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ta-IN" b="1" dirty="0"/>
              <a:t>Informacije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ta-IN" dirty="0"/>
              <a:t>Obavijesti</a:t>
            </a:r>
          </a:p>
          <a:p>
            <a:pPr marL="285750" indent="-285750">
              <a:buFont typeface="Arial"/>
              <a:buChar char="•"/>
            </a:pPr>
            <a:r>
              <a:rPr lang="ta-IN" dirty="0"/>
              <a:t>Predmeti</a:t>
            </a:r>
          </a:p>
          <a:p>
            <a:pPr marL="285750" indent="-285750">
              <a:buFont typeface="Arial"/>
              <a:buChar char="•"/>
            </a:pPr>
            <a:r>
              <a:rPr lang="ta-IN" dirty="0"/>
              <a:t>Nastavni materijali</a:t>
            </a:r>
          </a:p>
          <a:p>
            <a:pPr marL="285750" indent="-285750">
              <a:buFont typeface="Arial"/>
              <a:buChar char="•"/>
            </a:pPr>
            <a:r>
              <a:rPr lang="ta-IN" dirty="0"/>
              <a:t>Kalendar</a:t>
            </a:r>
          </a:p>
          <a:p>
            <a:pPr marL="285750" indent="-285750">
              <a:buFont typeface="Arial"/>
              <a:buChar char="•"/>
            </a:pPr>
            <a:r>
              <a:rPr lang="ta-IN" dirty="0"/>
              <a:t>Raspored sati</a:t>
            </a:r>
          </a:p>
          <a:p>
            <a:pPr marL="285750" indent="-285750">
              <a:buFont typeface="Arial"/>
              <a:buChar char="•"/>
            </a:pPr>
            <a:r>
              <a:rPr lang="ta-IN" dirty="0"/>
              <a:t>Upute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4797152"/>
            <a:ext cx="22733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Obavijesti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1600200"/>
            <a:ext cx="46801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Dostupno nakon prijave na web (intranet)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Obavijesti za studente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Za sve studente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Obavijesti predmeta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Studenti koji prate predmet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 na službeni e-mail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Dostupno i putem RSS-a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263" y="1916832"/>
            <a:ext cx="376092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Materijali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850" y="1600200"/>
            <a:ext cx="59763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Dokumenti, važne poveznice i drugi e-materijali dostupni su na stranici predmeta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Nakon prijave na web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Materijale postavljaju nastavnici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484784"/>
            <a:ext cx="2040516" cy="1152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852936"/>
            <a:ext cx="2034552" cy="38688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AAI@EduHr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850" y="1600200"/>
            <a:ext cx="46801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Oblika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iprezime@unizg.hr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Prijava na sve informacijske sustave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Eduroam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Promjena lozinke: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http://www.unizg.hr/ldap</a:t>
            </a:r>
            <a:endParaRPr kumimoji="0" lang="ta-IN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412776"/>
            <a:ext cx="2801059" cy="2340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4287416"/>
            <a:ext cx="3779912" cy="25705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E-mail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1600200"/>
            <a:ext cx="54722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Službena e-mail adresa: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hlinkClick r:id="rId4"/>
              </a:rPr>
              <a:t>ime.prezime@student.unizg.hr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r-HR" sz="2000" kern="0" dirty="0">
                <a:solidFill>
                  <a:srgbClr val="FF0000"/>
                </a:solidFill>
                <a:latin typeface="Arial"/>
              </a:rPr>
              <a:t>(</a:t>
            </a:r>
            <a:r>
              <a:rPr lang="hr-HR" sz="2000" u="sng" kern="0" dirty="0">
                <a:solidFill>
                  <a:srgbClr val="FF0000"/>
                </a:solidFill>
                <a:latin typeface="Arial"/>
              </a:rPr>
              <a:t>u službenoj komunikaciji koristiti isključivo službenu e-mail adresu)</a:t>
            </a:r>
            <a:endParaRPr kumimoji="0" lang="ta-IN" sz="20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a-IN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Obavijesti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Komunikacija s nastavnicima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ebmail: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http://www.unizg.hr/webmail/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60848"/>
            <a:ext cx="2877990" cy="3666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Upute</a:t>
            </a:r>
            <a:endParaRPr kumimoji="0" lang="hr-HR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22" y="1672307"/>
            <a:ext cx="863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Upute s postavkama za pristup informaci</a:t>
            </a: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j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skim </a:t>
            </a: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sustavima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" r="-346"/>
          <a:stretch/>
        </p:blipFill>
        <p:spPr bwMode="auto">
          <a:xfrm>
            <a:off x="1187624" y="2276872"/>
            <a:ext cx="6690544" cy="433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e-učenje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1600200"/>
            <a:ext cx="5040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Neki predmeti koriste Moodle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Dostupan na adresi: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http://merlin.srce.hr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a-IN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Prijava upotrebom AAI@EduHr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00808"/>
            <a:ext cx="3048000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124200" y="152400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Dobrodošli na </a:t>
            </a:r>
            <a:r>
              <a:rPr kumimoji="0" lang="ta-IN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Sveučilište u Zagrebu</a:t>
            </a:r>
            <a:endParaRPr kumimoji="0" lang="hr-HR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90800"/>
            <a:ext cx="6910453" cy="3581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Prijava ispita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1600200"/>
            <a:ext cx="51842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Prijava ispita je obavezna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 prijave ne možete pristupiti provjeri znanja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Prijavu je potrebno napraviti prije početka ispita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unutar zadanog roka</a:t>
            </a:r>
            <a:endParaRPr kumimoji="0" lang="ta-I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Prijava na stranici: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http://www.isvu.hr/studomat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789040"/>
            <a:ext cx="3771528" cy="28069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286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Akademski kalendar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3400" y="6019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https://vojni.unizg.hr/intranet/akademski_kalendar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555C59-CF02-C3B9-6477-D4FD28EAA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509" y="1452652"/>
            <a:ext cx="3582781" cy="45075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286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Tjedni raspored – VI + VVIU – zimski semestar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8833" y="2852936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https://vojni.unizg.hr/intranet/tjedni_raspored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286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Primjer: Tjedni raspored  </a:t>
            </a:r>
            <a:endParaRPr lang="en-GB" sz="3200" b="1" kern="0" dirty="0">
              <a:solidFill>
                <a:srgbClr val="000066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VI – 1. semestar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BF21C-A2E3-B012-9018-930792E1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639778"/>
            <a:ext cx="6948264" cy="51225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286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Primjer: Tjedni raspored </a:t>
            </a:r>
            <a:endParaRPr lang="en-GB" sz="3200" b="1" kern="0" dirty="0">
              <a:solidFill>
                <a:srgbClr val="000066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V</a:t>
            </a:r>
            <a:r>
              <a:rPr lang="en-GB" sz="3200" b="1" kern="0" dirty="0" err="1">
                <a:solidFill>
                  <a:srgbClr val="000066"/>
                </a:solidFill>
                <a:latin typeface="Arial"/>
                <a:ea typeface="+mj-ea"/>
                <a:cs typeface="Arial"/>
              </a:rPr>
              <a:t>ViU</a:t>
            </a:r>
            <a:r>
              <a:rPr lang="hr-HR" sz="32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 – 1. semestar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D22EE-076D-FA87-A317-7500747B8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90881"/>
            <a:ext cx="7020272" cy="52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Posudba knjiga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639778"/>
            <a:ext cx="75605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Posudba knjiga u knjižnici HVU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Knjige s fakulteta 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posuđuje knjižnica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ta-IN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HVU za vas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ta-IN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236" y="3429000"/>
            <a:ext cx="4879772" cy="306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0427" y="1639778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Primjer za ak. god. 2020./20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</a:t>
            </a:r>
            <a:b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en-GB" b="1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https://vojni.unizg.hr/_download/repository/Informacijski_paket_ECTS-a_2020-2021_preddiplomski.pdf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Informacijski paket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1674562"/>
            <a:ext cx="3668255" cy="47787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Informacijski paket  - primjer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142"/>
          <a:stretch/>
        </p:blipFill>
        <p:spPr>
          <a:xfrm>
            <a:off x="2061509" y="1589617"/>
            <a:ext cx="4519764" cy="50797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39435" y="100266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Komuniciranje s nastavnicima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88021"/>
              </p:ext>
            </p:extLst>
          </p:nvPr>
        </p:nvGraphicFramePr>
        <p:xfrm>
          <a:off x="1691680" y="1513296"/>
          <a:ext cx="5662332" cy="500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66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 upućeno nastavniku …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Poštovana gđ.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-----, Poštovana gđ. pk ---------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Poštovani g.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-----, Poštovani g. pk ---------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Poštovana gđ. prof.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-------, Poštovani g. prof. --------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Poštovana prof. ------,  Poštovani prof.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--------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Poštovani,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hr-H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(samo u slučaju kad je upućeno većoj grupi i ne zna se tko sve će pročitati)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0" strike="sngStrik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Poštovani kolega</a:t>
                      </a:r>
                      <a:r>
                        <a:rPr lang="hr-HR" sz="1400" b="0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 </a:t>
                      </a:r>
                      <a:r>
                        <a:rPr lang="hr-HR" sz="1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Lijep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pozdrav, </a:t>
                      </a:r>
                    </a:p>
                    <a:p>
                      <a:pPr lvl="1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--------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Srdačan pozdrav, </a:t>
                      </a:r>
                    </a:p>
                    <a:p>
                      <a:pPr lvl="1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-------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hr-H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poštovanjem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lvl="1"/>
                      <a:r>
                        <a:rPr lang="hr-H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hr-HR" sz="1400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r>
                        <a:rPr lang="hr-HR" sz="1400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r-HR" sz="1400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</a:t>
                      </a:r>
                      <a:r>
                        <a:rPr lang="hr-HR" sz="1400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r-HR" sz="1400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hr-HR" sz="1400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1400" strike="noStrik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4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Dodatne informacije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17526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357188" indent="-263525" algn="l">
              <a:buFont typeface="Arial" pitchFamily="34" charset="0"/>
              <a:buChar char="•"/>
            </a:pPr>
            <a:r>
              <a:rPr lang="hr-HR" sz="2400" b="1" noProof="1">
                <a:latin typeface="Arial" pitchFamily="34" charset="0"/>
                <a:cs typeface="Arial" pitchFamily="34" charset="0"/>
              </a:rPr>
              <a:t>pukovnica Jasna Hižar Škrlec </a:t>
            </a:r>
            <a:r>
              <a:rPr lang="hr-HR" sz="2400" noProof="1">
                <a:latin typeface="Arial" pitchFamily="34" charset="0"/>
                <a:cs typeface="Arial" pitchFamily="34" charset="0"/>
              </a:rPr>
              <a:t>(Studentska služba HVU</a:t>
            </a:r>
            <a:r>
              <a:rPr lang="hr-HR" sz="2400" noProof="1">
                <a:latin typeface="Arial"/>
                <a:cs typeface="Arial"/>
              </a:rPr>
              <a:t>)</a:t>
            </a:r>
          </a:p>
          <a:p>
            <a:pPr marL="357188" indent="-263525" algn="l">
              <a:buFont typeface="Arial" pitchFamily="34" charset="0"/>
              <a:buChar char="•"/>
            </a:pPr>
            <a:endParaRPr lang="hr-HR" sz="2400" b="1" noProof="1">
              <a:latin typeface="Arial"/>
              <a:cs typeface="Arial"/>
            </a:endParaRPr>
          </a:p>
          <a:p>
            <a:pPr marL="357188" indent="-263525" algn="l">
              <a:buFont typeface="Arial" pitchFamily="34" charset="0"/>
              <a:buChar char="•"/>
            </a:pPr>
            <a:r>
              <a:rPr lang="hr-HR" sz="2400" b="1" noProof="1">
                <a:latin typeface="Arial" pitchFamily="34" charset="0"/>
                <a:cs typeface="Arial" pitchFamily="34" charset="0"/>
              </a:rPr>
              <a:t>brigadirka mr. sc. Vesna Trut </a:t>
            </a:r>
            <a:r>
              <a:rPr lang="hr-HR" sz="2400" noProof="1">
                <a:latin typeface="Arial" pitchFamily="34" charset="0"/>
                <a:cs typeface="Arial" pitchFamily="34" charset="0"/>
              </a:rPr>
              <a:t>(prodekanica HVU)</a:t>
            </a:r>
          </a:p>
          <a:p>
            <a:pPr marL="357188" indent="-263525" algn="l">
              <a:buFont typeface="Arial" pitchFamily="34" charset="0"/>
              <a:buChar char="•"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357188" indent="-263525" algn="l">
              <a:buFont typeface="Arial" pitchFamily="34" charset="0"/>
              <a:buChar char="•"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prof. dr. 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. Lidija Kos Stanišić (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 Vojno vođenje i upravljanje) - Fakultet političkih znanosti</a:t>
            </a:r>
          </a:p>
          <a:p>
            <a:pPr marL="357188" indent="-263525" algn="l">
              <a:buFont typeface="Arial" pitchFamily="34" charset="0"/>
              <a:buChar char="•"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357188" indent="-263525" algn="l">
              <a:buFont typeface="Arial" pitchFamily="34" charset="0"/>
              <a:buChar char="•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prof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dr.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sc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. Ivica Smojver (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 Vojno inženjerstvo)</a:t>
            </a:r>
            <a:r>
              <a:rPr lang="ta-IN" sz="2400" dirty="0">
                <a:latin typeface="Arial" pitchFamily="34" charset="0"/>
              </a:rPr>
              <a:t/>
            </a:r>
            <a:br>
              <a:rPr lang="ta-IN" sz="2400" dirty="0">
                <a:latin typeface="Arial" pitchFamily="34" charset="0"/>
              </a:rPr>
            </a:br>
            <a:r>
              <a:rPr lang="hr-HR" sz="2400" dirty="0">
                <a:latin typeface="Arial" pitchFamily="34" charset="0"/>
              </a:rPr>
              <a:t>-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Fakultet strojarstva i brodogradnje</a:t>
            </a:r>
          </a:p>
          <a:p>
            <a:pPr marL="357188" indent="-263525" algn="l">
              <a:buFont typeface="Arial" pitchFamily="34" charset="0"/>
              <a:buChar char="•"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357188" indent="-263525" algn="l">
              <a:buFont typeface="Arial" pitchFamily="34" charset="0"/>
              <a:buChar char="•"/>
            </a:pPr>
            <a:endParaRPr lang="hr-HR" sz="2000" b="1" noProof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79612" y="4941168"/>
            <a:ext cx="6973982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Prof. dr. sc.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Stjepan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Lakušić</a:t>
            </a: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Rektor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Sveu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č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ili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Zagrebu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xmlns="" id="{C8C3599E-C21F-479B-AF83-E20108EA8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9" y="1589531"/>
            <a:ext cx="2490068" cy="33147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71800" y="186722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r-HR" sz="3600" b="1" dirty="0">
                <a:solidFill>
                  <a:srgbClr val="000066"/>
                </a:solidFill>
                <a:latin typeface="+mn-lt"/>
              </a:rPr>
              <a:t>Nakon 4 godine akademske izobrazbe.....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1729841"/>
            <a:ext cx="75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GB" sz="28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nakon</a:t>
            </a: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uspješno</a:t>
            </a: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obranite</a:t>
            </a: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Završni</a:t>
            </a:r>
            <a:r>
              <a:rPr lang="en-GB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rad…</a:t>
            </a:r>
          </a:p>
          <a:p>
            <a:pPr algn="ctr" eaLnBrk="0" hangingPunct="0">
              <a:spcBef>
                <a:spcPct val="50000"/>
              </a:spcBef>
            </a:pPr>
            <a:r>
              <a:rPr lang="hr-HR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… bit ćete časnici na prvoj časničkoj dužnosti ili nastaviti školovanje na Diplomskom studiju </a:t>
            </a:r>
            <a:endParaRPr lang="en-GB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GB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hr-HR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Supredsjedavatel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</a:t>
            </a: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Vijeća studija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4843514"/>
            <a:ext cx="8077200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Prof. dr. sc. Boris Brkljačić,</a:t>
            </a:r>
            <a:br>
              <a:rPr kumimoji="0" lang="hr-HR" sz="32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</a:t>
            </a:r>
            <a:r>
              <a:rPr kumimoji="0" lang="hr-HR" sz="28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rorektor za studente, preddiplomske i diplomske studije</a:t>
            </a:r>
            <a:r>
              <a:rPr kumimoji="0" lang="en-US" sz="28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hr-HR" sz="2800" b="1" i="0" u="none" strike="noStrike" kern="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Sveučilišta</a:t>
            </a:r>
            <a:r>
              <a:rPr kumimoji="0" lang="hr-HR" sz="2800" b="1" i="0" u="none" strike="noStrike" kern="0" cap="none" spc="0" normalizeH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 Zagrebu</a:t>
            </a:r>
            <a:endParaRPr kumimoji="0" lang="hr-HR" sz="2800" b="1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xmlns="" id="{0C237143-54DA-30BF-AE86-2E202A8C5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39778"/>
            <a:ext cx="2438400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Supredsjedavatelj Vijeća studija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5136831"/>
            <a:ext cx="7924800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Brigadni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general dr. sc.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Blaž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Beretin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zamjenik zapovjednika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Hrvatskog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vojnog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č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ili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š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"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Dr. Franjo Tuđman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"</a:t>
            </a:r>
          </a:p>
        </p:txBody>
      </p:sp>
      <p:sp>
        <p:nvSpPr>
          <p:cNvPr id="20482" name="AutoShape 2" descr="Image result for mate pađ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4" name="AutoShape 4" descr="Image result for mate pađ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A picture containing text, military uniform, person, clothing&#10;&#10;Description automatically generated">
            <a:extLst>
              <a:ext uri="{FF2B5EF4-FFF2-40B4-BE49-F238E27FC236}">
                <a16:creationId xmlns:a16="http://schemas.microsoft.com/office/drawing/2014/main" xmlns="" id="{98D90851-8C5A-88C2-6184-59B77B67B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6674"/>
            <a:ext cx="4062184" cy="28015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 Vojno vođenje i upravljanje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43190" y="2420888"/>
            <a:ext cx="7272808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b="1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prof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dr.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sc.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Lidija Kos-Stanišić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a-I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ta-I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oditelj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ica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 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sveučilišnog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preddiplomskog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Vojno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vođenje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upravljanje</a:t>
            </a:r>
            <a:endParaRPr kumimoji="0" lang="hr-HR" sz="2400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43190" y="4244614"/>
            <a:ext cx="7201217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prof.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dr.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sc. </a:t>
            </a:r>
            <a:r>
              <a:rPr lang="en-US" sz="2400" b="1" kern="0" dirty="0" err="1">
                <a:latin typeface="Arial"/>
              </a:rPr>
              <a:t>Željko</a:t>
            </a:r>
            <a:r>
              <a:rPr lang="en-US" sz="2400" b="1" kern="0" dirty="0">
                <a:latin typeface="Arial"/>
              </a:rPr>
              <a:t> </a:t>
            </a:r>
            <a:r>
              <a:rPr lang="en-US" sz="2400" b="1" kern="0" dirty="0" err="1">
                <a:latin typeface="Arial"/>
              </a:rPr>
              <a:t>Dobrović</a:t>
            </a:r>
            <a:endParaRPr lang="en-US" sz="2400" b="1" kern="0" dirty="0">
              <a:latin typeface="Arial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</a:endParaRPr>
          </a:p>
          <a:p>
            <a:pPr lvl="2" algn="l"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Z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amjenik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voditeljice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 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sveučilišnog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preddiplomskog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Vojno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vođenje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</a:rPr>
              <a:t>upravljanje</a:t>
            </a:r>
            <a:endParaRPr kumimoji="0" lang="hr-HR" sz="2400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 Vojno inženjerstvo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35596" y="1997443"/>
            <a:ext cx="7751204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dr.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sc.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Ivica Smojver</a:t>
            </a:r>
            <a:r>
              <a:rPr kumimoji="0" lang="ta-I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ta-I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en-US" sz="2400" b="1" kern="0" dirty="0">
              <a:solidFill>
                <a:srgbClr val="000066"/>
              </a:solidFill>
              <a:latin typeface="Arial"/>
              <a:ea typeface="+mj-ea"/>
              <a:cs typeface="+mj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Voditelj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sveučilišnog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preddiplomskog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Vojno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inženjerstvo</a:t>
            </a:r>
            <a:endParaRPr kumimoji="0" lang="hr-HR" sz="2400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5596" y="4195374"/>
            <a:ext cx="7596844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p</a:t>
            </a:r>
            <a:r>
              <a:rPr lang="hr-HR" sz="2400" b="1" dirty="0">
                <a:latin typeface="Arial"/>
                <a:cs typeface="Arial"/>
              </a:rPr>
              <a:t>ukovnik </a:t>
            </a:r>
            <a:r>
              <a:rPr lang="en-US" sz="2400" b="1" dirty="0">
                <a:latin typeface="Arial"/>
                <a:cs typeface="Arial"/>
              </a:rPr>
              <a:t>doc. dr. sc. </a:t>
            </a:r>
            <a:r>
              <a:rPr lang="hr-HR" sz="2400" b="1" dirty="0">
                <a:latin typeface="Arial"/>
                <a:cs typeface="Arial"/>
              </a:rPr>
              <a:t>Igor Štambuk</a:t>
            </a:r>
            <a:endParaRPr lang="en-US" sz="2400" b="1" dirty="0">
              <a:latin typeface="Arial"/>
              <a:cs typeface="Arial"/>
            </a:endParaRPr>
          </a:p>
          <a:p>
            <a:pPr algn="just"/>
            <a:endParaRPr lang="hr-HR" sz="2400" b="1" noProof="1">
              <a:latin typeface="Arial"/>
              <a:cs typeface="Arial"/>
            </a:endParaRPr>
          </a:p>
          <a:p>
            <a:pPr lvl="2" algn="just"/>
            <a:r>
              <a:rPr lang="en-US" sz="2400" dirty="0" err="1">
                <a:latin typeface="Arial"/>
                <a:cs typeface="Arial"/>
              </a:rPr>
              <a:t>Zamjenik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voditelja</a:t>
            </a:r>
            <a:r>
              <a:rPr lang="ta-IN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studija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2400" dirty="0" err="1">
                <a:latin typeface="Arial"/>
                <a:cs typeface="Arial"/>
              </a:rPr>
              <a:t>sveučilišnog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preddiplomskog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studija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Vojno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inženjerstvo</a:t>
            </a:r>
            <a:endParaRPr lang="hr-HR" sz="2400" noProof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3848" y="188913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Dekanat HVU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43608" y="2564904"/>
            <a:ext cx="7308812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brigadir 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doc. dr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 sc. Andrija Kozina</a:t>
            </a:r>
            <a:r>
              <a:rPr lang="en-US" sz="2400" b="1" kern="0" dirty="0">
                <a:solidFill>
                  <a:srgbClr val="000066"/>
                </a:solidFill>
                <a:latin typeface="Arial"/>
                <a:ea typeface="+mj-ea"/>
                <a:cs typeface="Arial"/>
              </a:rPr>
              <a:t>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</a:t>
            </a:r>
            <a:r>
              <a:rPr kumimoji="0" lang="ta-IN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ekan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Hrvatskog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vojnog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č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ili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š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 "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Dr. Franjo Tuđman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72785" y="116632"/>
            <a:ext cx="5547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Dekanat HVU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64967" y="2711420"/>
            <a:ext cx="7361894" cy="10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brigadir mr.sc. Miro Čolić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prodekan za vojnu izobrazbu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"/>
            </a:pPr>
            <a:endParaRPr lang="hr-HR" sz="2600" kern="0" dirty="0">
              <a:solidFill>
                <a:srgbClr val="000066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sz="2600" kern="0" dirty="0">
              <a:solidFill>
                <a:srgbClr val="000066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"/>
            </a:pPr>
            <a:endParaRPr kumimoji="0" lang="hr-HR" sz="2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982045" y="3741392"/>
            <a:ext cx="7344816" cy="11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brigadir </a:t>
            </a:r>
            <a:r>
              <a:rPr lang="hr-HR" sz="2400" b="1" kern="0" dirty="0">
                <a:solidFill>
                  <a:srgbClr val="000066"/>
                </a:solidFill>
                <a:latin typeface="Arial"/>
              </a:rPr>
              <a:t>dr. sc.</a:t>
            </a:r>
            <a:r>
              <a:rPr lang="en-US" sz="2400" b="1" kern="0" dirty="0">
                <a:solidFill>
                  <a:srgbClr val="000066"/>
                </a:solidFill>
                <a:latin typeface="Arial"/>
              </a:rPr>
              <a:t> </a:t>
            </a:r>
            <a:r>
              <a:rPr lang="hr-HR" sz="2400" b="1" kern="0" dirty="0">
                <a:solidFill>
                  <a:srgbClr val="000066"/>
                </a:solidFill>
                <a:latin typeface="Arial"/>
              </a:rPr>
              <a:t>Jugoslav Jozić</a:t>
            </a:r>
            <a:r>
              <a:rPr lang="en-US" sz="2400" b="1" kern="0" dirty="0">
                <a:solidFill>
                  <a:srgbClr val="000066"/>
                </a:solidFill>
                <a:latin typeface="Arial"/>
              </a:rPr>
              <a:t>,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rodekan za međunarodnu suradnju u području</a:t>
            </a:r>
            <a:r>
              <a:rPr lang="en-US" sz="2400" kern="0" dirty="0">
                <a:solidFill>
                  <a:srgbClr val="000066"/>
                </a:solidFill>
                <a:latin typeface="Arial"/>
              </a:rPr>
              <a:t>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vojne izobrazbe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27303" y="5158773"/>
            <a:ext cx="7344816" cy="94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 </a:t>
            </a:r>
            <a:r>
              <a:rPr lang="hr-HR" sz="2400" b="1" kern="0" dirty="0" smtClean="0">
                <a:solidFill>
                  <a:srgbClr val="000066"/>
                </a:solidFill>
                <a:latin typeface="Arial"/>
              </a:rPr>
              <a:t>doc. Dijana Gracin,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rodekanica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znanost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razvoj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27022" y="1733033"/>
            <a:ext cx="7145378" cy="9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brigadirka </a:t>
            </a:r>
            <a:r>
              <a:rPr kumimoji="0" lang="hr-H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dr.sc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. Vesna Trut</a:t>
            </a:r>
            <a:r>
              <a:rPr lang="en-US" sz="2400" b="1" kern="0" noProof="0" dirty="0">
                <a:solidFill>
                  <a:srgbClr val="000066"/>
                </a:solidFill>
                <a:latin typeface="Arial"/>
              </a:rPr>
              <a:t>,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prodekanica za studijske programe HVU-a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642</Words>
  <Application>Microsoft Office PowerPoint</Application>
  <PresentationFormat>Prikaz na zaslonu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ismojver</dc:creator>
  <cp:lastModifiedBy>Windows User</cp:lastModifiedBy>
  <cp:revision>63</cp:revision>
  <dcterms:created xsi:type="dcterms:W3CDTF">2006-08-16T00:00:00Z</dcterms:created>
  <dcterms:modified xsi:type="dcterms:W3CDTF">2022-10-12T10:00:58Z</dcterms:modified>
</cp:coreProperties>
</file>