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82" r:id="rId2"/>
    <p:sldId id="257" r:id="rId3"/>
    <p:sldId id="278" r:id="rId4"/>
    <p:sldId id="279" r:id="rId5"/>
    <p:sldId id="260" r:id="rId6"/>
    <p:sldId id="259" r:id="rId7"/>
    <p:sldId id="261" r:id="rId8"/>
    <p:sldId id="262" r:id="rId9"/>
    <p:sldId id="283" r:id="rId10"/>
    <p:sldId id="288" r:id="rId11"/>
    <p:sldId id="294" r:id="rId12"/>
    <p:sldId id="291" r:id="rId13"/>
    <p:sldId id="293" r:id="rId14"/>
    <p:sldId id="292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2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B73B5-2B2A-472F-9EC5-CFB094DA5923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197F-3498-4B49-8644-4B9709C076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8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50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5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02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13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99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79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1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31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04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45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3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18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52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49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56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8D9AB9A-03F3-4101-81F0-321180A02A58}" type="datetimeFigureOut">
              <a:rPr lang="hr-HR" smtClean="0"/>
              <a:t>24.3.2022.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BB84B0A-208F-4CCC-A592-CAFFDD1BE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9831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zitorij.vojni.unizg.hr/" TargetMode="External"/><Relationship Id="rId2" Type="http://schemas.openxmlformats.org/officeDocument/2006/relationships/hyperlink" Target="https://k-hvu.zaki.com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ze.nsk.h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njiznica.hvu.split@morh.hr" TargetMode="External"/><Relationship Id="rId2" Type="http://schemas.openxmlformats.org/officeDocument/2006/relationships/hyperlink" Target="mailto:knjiznica.hvu.zagreb@morh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njiznica.hvu.zadar@morh.h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980728"/>
            <a:ext cx="7886700" cy="2376264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/>
              <a:t>Knjižnice Hrvatskog vojnog učilišta </a:t>
            </a:r>
            <a:br>
              <a:rPr lang="hr-HR" sz="3200" dirty="0" smtClean="0"/>
            </a:br>
            <a:r>
              <a:rPr lang="hr-HR" sz="3200" dirty="0" smtClean="0"/>
              <a:t>„Dr. Franjo Tuđman” </a:t>
            </a:r>
            <a:br>
              <a:rPr lang="hr-HR" sz="3200" dirty="0" smtClean="0"/>
            </a:b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> </a:t>
            </a:r>
            <a:endParaRPr lang="hr-HR" sz="3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								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8164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17" y="4329985"/>
            <a:ext cx="29447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7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677327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Univerzalna decimalna klasifikacija</a:t>
            </a:r>
            <a:r>
              <a:rPr lang="hr-HR" sz="2000" dirty="0" smtClean="0"/>
              <a:t>:</a:t>
            </a:r>
          </a:p>
          <a:p>
            <a:endParaRPr lang="hr-HR" sz="2000" dirty="0"/>
          </a:p>
          <a:p>
            <a:r>
              <a:rPr lang="hr-HR" sz="2000" dirty="0"/>
              <a:t>0 Znanost i znanje, organizacija, </a:t>
            </a:r>
            <a:r>
              <a:rPr lang="hr-HR" sz="2000" dirty="0" smtClean="0"/>
              <a:t>informacija: </a:t>
            </a:r>
            <a:endParaRPr lang="hr-HR" sz="2000" dirty="0"/>
          </a:p>
          <a:p>
            <a:r>
              <a:rPr lang="hr-HR" sz="2000" dirty="0"/>
              <a:t>   004 Računalna znanost i </a:t>
            </a:r>
            <a:r>
              <a:rPr lang="hr-HR" sz="2000" dirty="0" smtClean="0"/>
              <a:t>tehnologija. Računalstvo</a:t>
            </a:r>
          </a:p>
          <a:p>
            <a:r>
              <a:rPr lang="hr-HR" sz="2000" dirty="0" smtClean="0"/>
              <a:t>   005 Menadžment  </a:t>
            </a:r>
            <a:r>
              <a:rPr lang="hr-HR" sz="2000" dirty="0" smtClean="0">
                <a:solidFill>
                  <a:srgbClr val="00B0F0"/>
                </a:solidFill>
              </a:rPr>
              <a:t>005:355/359</a:t>
            </a:r>
            <a:r>
              <a:rPr lang="hr-HR" sz="2000" b="1" dirty="0" smtClean="0">
                <a:solidFill>
                  <a:srgbClr val="00B0F0"/>
                </a:solidFill>
              </a:rPr>
              <a:t> Vojni menadžment</a:t>
            </a:r>
            <a:endParaRPr lang="hr-HR" sz="2000" b="1" dirty="0">
              <a:solidFill>
                <a:srgbClr val="00B0F0"/>
              </a:solidFill>
            </a:endParaRPr>
          </a:p>
          <a:p>
            <a:r>
              <a:rPr lang="hr-HR" sz="2000" dirty="0"/>
              <a:t>   007 Kibernetika</a:t>
            </a:r>
          </a:p>
          <a:p>
            <a:r>
              <a:rPr lang="hr-HR" sz="2000" dirty="0"/>
              <a:t>   070 </a:t>
            </a:r>
            <a:r>
              <a:rPr lang="hr-HR" sz="2000" dirty="0" smtClean="0"/>
              <a:t>Novine</a:t>
            </a:r>
            <a:endParaRPr lang="hr-HR" sz="2000" dirty="0"/>
          </a:p>
          <a:p>
            <a:r>
              <a:rPr lang="hr-HR" sz="2000" dirty="0" smtClean="0"/>
              <a:t>1 </a:t>
            </a:r>
            <a:r>
              <a:rPr lang="hr-HR" sz="2000" dirty="0"/>
              <a:t>Filozofija. </a:t>
            </a:r>
          </a:p>
          <a:p>
            <a:r>
              <a:rPr lang="hr-HR" sz="2000" dirty="0"/>
              <a:t>   159.9 </a:t>
            </a:r>
            <a:r>
              <a:rPr lang="hr-HR" sz="2000" b="1" dirty="0" smtClean="0"/>
              <a:t>Psihologija</a:t>
            </a:r>
            <a:r>
              <a:rPr lang="hr-HR" sz="2000" b="1" dirty="0"/>
              <a:t> </a:t>
            </a:r>
            <a:r>
              <a:rPr lang="hr-HR" sz="2000" dirty="0" smtClean="0">
                <a:solidFill>
                  <a:srgbClr val="00B0F0"/>
                </a:solidFill>
              </a:rPr>
              <a:t>159.9:355/359</a:t>
            </a:r>
            <a:r>
              <a:rPr lang="hr-HR" sz="2000" dirty="0" smtClean="0"/>
              <a:t>  </a:t>
            </a:r>
            <a:r>
              <a:rPr lang="hr-HR" sz="2000" b="1" dirty="0" smtClean="0">
                <a:solidFill>
                  <a:srgbClr val="00B0F0"/>
                </a:solidFill>
              </a:rPr>
              <a:t>Vojna psihologija</a:t>
            </a:r>
            <a:endParaRPr lang="hr-HR" sz="2000" b="1" dirty="0"/>
          </a:p>
          <a:p>
            <a:r>
              <a:rPr lang="hr-HR" sz="2000" dirty="0"/>
              <a:t>   17 Etika. </a:t>
            </a:r>
            <a:r>
              <a:rPr lang="hr-HR" sz="2000" b="1" dirty="0">
                <a:solidFill>
                  <a:srgbClr val="00B0F0"/>
                </a:solidFill>
              </a:rPr>
              <a:t>Vojna etika</a:t>
            </a:r>
          </a:p>
          <a:p>
            <a:r>
              <a:rPr lang="hr-HR" sz="2000" dirty="0"/>
              <a:t> </a:t>
            </a:r>
          </a:p>
          <a:p>
            <a:r>
              <a:rPr lang="hr-HR" sz="2000" dirty="0" smtClean="0"/>
              <a:t>2 </a:t>
            </a:r>
            <a:r>
              <a:rPr lang="hr-HR" sz="2000" dirty="0"/>
              <a:t>Religija. Teologija</a:t>
            </a:r>
          </a:p>
          <a:p>
            <a:r>
              <a:rPr lang="hr-HR" sz="2000" dirty="0"/>
              <a:t>3 Društvene </a:t>
            </a:r>
            <a:r>
              <a:rPr lang="hr-HR" sz="2000" dirty="0" smtClean="0"/>
              <a:t>znanosti: </a:t>
            </a:r>
            <a:endParaRPr lang="hr-HR" sz="2000" dirty="0"/>
          </a:p>
          <a:p>
            <a:r>
              <a:rPr lang="hr-HR" sz="2000" dirty="0"/>
              <a:t>   32 </a:t>
            </a:r>
            <a:r>
              <a:rPr lang="hr-HR" sz="2000" dirty="0" smtClean="0"/>
              <a:t>Politika </a:t>
            </a:r>
            <a:r>
              <a:rPr lang="hr-HR" sz="2000" dirty="0"/>
              <a:t>323.28. Politički progon. Terorizam </a:t>
            </a:r>
            <a:r>
              <a:rPr lang="hr-HR" sz="2000" dirty="0">
                <a:solidFill>
                  <a:srgbClr val="00B0F0"/>
                </a:solidFill>
              </a:rPr>
              <a:t>327 </a:t>
            </a:r>
            <a:r>
              <a:rPr lang="hr-HR" sz="2000" b="1" dirty="0">
                <a:solidFill>
                  <a:srgbClr val="00B0F0"/>
                </a:solidFill>
              </a:rPr>
              <a:t>NATO </a:t>
            </a:r>
          </a:p>
          <a:p>
            <a:r>
              <a:rPr lang="hr-HR" sz="2000" dirty="0"/>
              <a:t>   33 </a:t>
            </a:r>
            <a:r>
              <a:rPr lang="hr-HR" sz="2000" dirty="0" smtClean="0"/>
              <a:t>Ekonomija </a:t>
            </a:r>
            <a:r>
              <a:rPr lang="hr-HR" sz="2000" dirty="0"/>
              <a:t>34 </a:t>
            </a:r>
            <a:r>
              <a:rPr lang="hr-HR" sz="2000" dirty="0" smtClean="0"/>
              <a:t>Pravo </a:t>
            </a:r>
            <a:endParaRPr lang="hr-HR" sz="2000" dirty="0"/>
          </a:p>
          <a:p>
            <a:r>
              <a:rPr lang="hr-HR" sz="2000" b="1" dirty="0"/>
              <a:t>   </a:t>
            </a:r>
            <a:r>
              <a:rPr lang="hr-HR" sz="2000" dirty="0"/>
              <a:t>35</a:t>
            </a:r>
            <a:r>
              <a:rPr lang="hr-HR" sz="2000" b="1" dirty="0"/>
              <a:t> </a:t>
            </a:r>
            <a:r>
              <a:rPr lang="hr-HR" sz="2000" dirty="0"/>
              <a:t>Javna uprava. </a:t>
            </a:r>
            <a:r>
              <a:rPr lang="hr-HR" sz="2000" dirty="0" smtClean="0"/>
              <a:t>Vlada </a:t>
            </a:r>
            <a:r>
              <a:rPr lang="hr-HR" sz="2000" dirty="0">
                <a:solidFill>
                  <a:srgbClr val="00B0F0"/>
                </a:solidFill>
              </a:rPr>
              <a:t>355/359</a:t>
            </a:r>
            <a:r>
              <a:rPr lang="hr-HR" sz="2000" b="1" dirty="0">
                <a:solidFill>
                  <a:srgbClr val="00B0F0"/>
                </a:solidFill>
              </a:rPr>
              <a:t> Vojni </a:t>
            </a:r>
            <a:r>
              <a:rPr lang="hr-HR" sz="2000" b="1" dirty="0" smtClean="0">
                <a:solidFill>
                  <a:srgbClr val="00B0F0"/>
                </a:solidFill>
              </a:rPr>
              <a:t>poslovi</a:t>
            </a:r>
            <a:endParaRPr lang="hr-HR" sz="2000" b="1" dirty="0">
              <a:solidFill>
                <a:srgbClr val="00B0F0"/>
              </a:solidFill>
            </a:endParaRPr>
          </a:p>
          <a:p>
            <a:r>
              <a:rPr lang="hr-HR" sz="2000" b="1" dirty="0"/>
              <a:t>   </a:t>
            </a:r>
            <a:r>
              <a:rPr lang="hr-HR" sz="2000" dirty="0"/>
              <a:t>37 Obrazovanje</a:t>
            </a:r>
          </a:p>
          <a:p>
            <a:r>
              <a:rPr lang="hr-HR" sz="2000" dirty="0"/>
              <a:t> </a:t>
            </a:r>
          </a:p>
          <a:p>
            <a:r>
              <a:rPr lang="hr-HR" sz="2000" dirty="0" smtClean="0"/>
              <a:t> </a:t>
            </a:r>
            <a:endParaRPr lang="hr-HR" sz="2000" dirty="0"/>
          </a:p>
          <a:p>
            <a:r>
              <a:rPr lang="hr-HR" dirty="0" smtClean="0"/>
              <a:t> </a:t>
            </a:r>
            <a:endParaRPr lang="hr-HR" b="1" dirty="0"/>
          </a:p>
          <a:p>
            <a:r>
              <a:rPr lang="hr-HR" dirty="0"/>
              <a:t>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6281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67544" y="43458"/>
            <a:ext cx="639045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b="1" dirty="0" smtClean="0"/>
          </a:p>
          <a:p>
            <a:endParaRPr lang="hr-HR" sz="2000" b="1" dirty="0"/>
          </a:p>
          <a:p>
            <a:r>
              <a:rPr lang="hr-HR" sz="2000" b="1" dirty="0" smtClean="0"/>
              <a:t>5 </a:t>
            </a:r>
            <a:r>
              <a:rPr lang="hr-HR" sz="2000" dirty="0" smtClean="0"/>
              <a:t>Matematika i prirodne znanosti: 51 Matematika 53 Fizika 	54 Kemija 55 </a:t>
            </a:r>
            <a:r>
              <a:rPr lang="hr-HR" sz="2000" dirty="0" err="1" smtClean="0"/>
              <a:t>Geoznanosti</a:t>
            </a:r>
            <a:r>
              <a:rPr lang="hr-HR" sz="2000" dirty="0" smtClean="0"/>
              <a:t> 57 Biologija</a:t>
            </a:r>
          </a:p>
          <a:p>
            <a:endParaRPr lang="hr-HR" sz="2000" dirty="0" smtClean="0"/>
          </a:p>
          <a:p>
            <a:r>
              <a:rPr lang="hr-HR" sz="2000" dirty="0" smtClean="0"/>
              <a:t>6 </a:t>
            </a:r>
            <a:r>
              <a:rPr lang="hr-HR" sz="2000" dirty="0"/>
              <a:t>P</a:t>
            </a:r>
            <a:r>
              <a:rPr lang="hr-HR" sz="2000" dirty="0" smtClean="0"/>
              <a:t>rimijenjene znanosti</a:t>
            </a:r>
          </a:p>
          <a:p>
            <a:r>
              <a:rPr lang="hr-HR" sz="2000" dirty="0" smtClean="0"/>
              <a:t>	61 Medicina </a:t>
            </a:r>
            <a:r>
              <a:rPr lang="hr-HR" sz="2000" dirty="0" smtClean="0">
                <a:solidFill>
                  <a:srgbClr val="00B0F0"/>
                </a:solidFill>
              </a:rPr>
              <a:t>61:355/359</a:t>
            </a:r>
            <a:r>
              <a:rPr lang="hr-HR" sz="2000" b="1" dirty="0" smtClean="0">
                <a:solidFill>
                  <a:srgbClr val="00B0F0"/>
                </a:solidFill>
              </a:rPr>
              <a:t> Vojna medicina</a:t>
            </a:r>
          </a:p>
          <a:p>
            <a:r>
              <a:rPr lang="hr-HR" sz="2000" b="1" dirty="0">
                <a:solidFill>
                  <a:srgbClr val="00B0F0"/>
                </a:solidFill>
              </a:rPr>
              <a:t>	</a:t>
            </a:r>
            <a:r>
              <a:rPr lang="hr-HR" sz="2000" dirty="0" smtClean="0"/>
              <a:t>62 Inženjerstvo. Tehnika / tehnologija </a:t>
            </a:r>
          </a:p>
          <a:p>
            <a:r>
              <a:rPr lang="hr-HR" sz="2000" dirty="0" smtClean="0"/>
              <a:t>		</a:t>
            </a:r>
            <a:r>
              <a:rPr lang="hr-HR" sz="2000" dirty="0" smtClean="0">
                <a:solidFill>
                  <a:srgbClr val="00B0F0"/>
                </a:solidFill>
              </a:rPr>
              <a:t>623 </a:t>
            </a:r>
            <a:r>
              <a:rPr lang="hr-HR" sz="2000" b="1" dirty="0" smtClean="0">
                <a:solidFill>
                  <a:srgbClr val="00B0F0"/>
                </a:solidFill>
              </a:rPr>
              <a:t>Vojna tehnika</a:t>
            </a:r>
          </a:p>
          <a:p>
            <a:endParaRPr lang="hr-HR" sz="2000" b="1" dirty="0" smtClean="0">
              <a:solidFill>
                <a:srgbClr val="00B0F0"/>
              </a:solidFill>
            </a:endParaRPr>
          </a:p>
          <a:p>
            <a:r>
              <a:rPr lang="hr-HR" sz="2000" dirty="0" smtClean="0"/>
              <a:t>7 Umjetnosti. 79 Rekreacija. Zabava. Sport</a:t>
            </a:r>
          </a:p>
          <a:p>
            <a:endParaRPr lang="hr-HR" sz="2000" dirty="0"/>
          </a:p>
          <a:p>
            <a:r>
              <a:rPr lang="hr-HR" sz="2000" dirty="0" smtClean="0"/>
              <a:t>8 Jezik 81 Lingvistika 82 Književnost</a:t>
            </a:r>
          </a:p>
          <a:p>
            <a:endParaRPr lang="hr-HR" sz="2000" dirty="0" smtClean="0"/>
          </a:p>
          <a:p>
            <a:r>
              <a:rPr lang="hr-HR" sz="2000" dirty="0" smtClean="0"/>
              <a:t>9 Geografija</a:t>
            </a:r>
          </a:p>
          <a:p>
            <a:r>
              <a:rPr lang="hr-HR" sz="2000" dirty="0"/>
              <a:t>	</a:t>
            </a:r>
            <a:r>
              <a:rPr lang="hr-HR" sz="2000" dirty="0" smtClean="0"/>
              <a:t>929 Biografija</a:t>
            </a:r>
          </a:p>
          <a:p>
            <a:r>
              <a:rPr lang="hr-HR" sz="2000" dirty="0"/>
              <a:t>	</a:t>
            </a:r>
            <a:r>
              <a:rPr lang="hr-HR" sz="2000" dirty="0" smtClean="0"/>
              <a:t>93/94 Povijest</a:t>
            </a:r>
          </a:p>
          <a:p>
            <a:r>
              <a:rPr lang="hr-HR" sz="2000" dirty="0"/>
              <a:t>	</a:t>
            </a:r>
            <a:r>
              <a:rPr lang="hr-HR" sz="2000" dirty="0" smtClean="0"/>
              <a:t>	</a:t>
            </a:r>
            <a:r>
              <a:rPr lang="hr-HR" sz="2000" dirty="0" smtClean="0">
                <a:solidFill>
                  <a:srgbClr val="00B0F0"/>
                </a:solidFill>
              </a:rPr>
              <a:t>94(100)”1914/1919” </a:t>
            </a:r>
            <a:r>
              <a:rPr lang="hr-HR" sz="2000" b="1" dirty="0" smtClean="0">
                <a:solidFill>
                  <a:srgbClr val="00B0F0"/>
                </a:solidFill>
              </a:rPr>
              <a:t>Prvi svjetski rat</a:t>
            </a:r>
          </a:p>
          <a:p>
            <a:r>
              <a:rPr lang="hr-HR" sz="2000" dirty="0">
                <a:solidFill>
                  <a:srgbClr val="00B0F0"/>
                </a:solidFill>
              </a:rPr>
              <a:t>	</a:t>
            </a:r>
            <a:r>
              <a:rPr lang="hr-HR" sz="2000" dirty="0" smtClean="0">
                <a:solidFill>
                  <a:srgbClr val="00B0F0"/>
                </a:solidFill>
              </a:rPr>
              <a:t>	94(100)”1939/1945” </a:t>
            </a:r>
            <a:r>
              <a:rPr lang="hr-HR" sz="2000" b="1" dirty="0" smtClean="0">
                <a:solidFill>
                  <a:srgbClr val="00B0F0"/>
                </a:solidFill>
              </a:rPr>
              <a:t>Drugi svjetski rat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dirty="0"/>
          </a:p>
          <a:p>
            <a:r>
              <a:rPr lang="hr-HR" dirty="0"/>
              <a:t>	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08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39552" y="404664"/>
            <a:ext cx="64624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00B0F0"/>
                </a:solidFill>
              </a:rPr>
              <a:t>355/359 Vojni </a:t>
            </a:r>
            <a:r>
              <a:rPr lang="hr-HR" sz="2000" b="1" dirty="0" smtClean="0">
                <a:solidFill>
                  <a:srgbClr val="00B0F0"/>
                </a:solidFill>
              </a:rPr>
              <a:t>poslovi:</a:t>
            </a:r>
          </a:p>
          <a:p>
            <a:endParaRPr lang="hr-HR" dirty="0"/>
          </a:p>
          <a:p>
            <a:r>
              <a:rPr lang="hr-HR" dirty="0" smtClean="0"/>
              <a:t>	355.01	</a:t>
            </a:r>
            <a:r>
              <a:rPr lang="hr-HR" b="1" dirty="0" smtClean="0">
                <a:solidFill>
                  <a:srgbClr val="00B0F0"/>
                </a:solidFill>
              </a:rPr>
              <a:t>Filozofija </a:t>
            </a:r>
            <a:r>
              <a:rPr lang="hr-HR" b="1" dirty="0">
                <a:solidFill>
                  <a:srgbClr val="00B0F0"/>
                </a:solidFill>
              </a:rPr>
              <a:t>i sociologija </a:t>
            </a:r>
            <a:r>
              <a:rPr lang="hr-HR" b="1" dirty="0" smtClean="0">
                <a:solidFill>
                  <a:srgbClr val="00B0F0"/>
                </a:solidFill>
              </a:rPr>
              <a:t>rata</a:t>
            </a:r>
          </a:p>
          <a:p>
            <a:r>
              <a:rPr lang="hr-HR" dirty="0" smtClean="0"/>
              <a:t>	355.01	</a:t>
            </a:r>
            <a:r>
              <a:rPr lang="hr-HR" b="1" dirty="0" smtClean="0">
                <a:solidFill>
                  <a:srgbClr val="00B0F0"/>
                </a:solidFill>
              </a:rPr>
              <a:t>Biografije vojskovođa i vojnih osoba</a:t>
            </a:r>
          </a:p>
          <a:p>
            <a:r>
              <a:rPr lang="hr-HR" dirty="0" smtClean="0"/>
              <a:t>	355.02 	</a:t>
            </a:r>
            <a:r>
              <a:rPr lang="hr-HR" b="1" dirty="0" smtClean="0">
                <a:solidFill>
                  <a:srgbClr val="00B0F0"/>
                </a:solidFill>
              </a:rPr>
              <a:t>Obrambena politika. Civilna zaštita </a:t>
            </a:r>
          </a:p>
          <a:p>
            <a:r>
              <a:rPr lang="hr-HR" dirty="0" smtClean="0"/>
              <a:t>	355.23 	</a:t>
            </a:r>
            <a:r>
              <a:rPr lang="hr-HR" b="1" dirty="0" smtClean="0">
                <a:solidFill>
                  <a:srgbClr val="00B0F0"/>
                </a:solidFill>
              </a:rPr>
              <a:t>Vojna izobrazba</a:t>
            </a:r>
          </a:p>
          <a:p>
            <a:r>
              <a:rPr lang="hr-HR" dirty="0" smtClean="0"/>
              <a:t>	355.357 	</a:t>
            </a:r>
            <a:r>
              <a:rPr lang="hr-HR" b="1" dirty="0" smtClean="0">
                <a:solidFill>
                  <a:srgbClr val="00B0F0"/>
                </a:solidFill>
              </a:rPr>
              <a:t>Mirovne snage</a:t>
            </a:r>
          </a:p>
          <a:p>
            <a:r>
              <a:rPr lang="hr-HR" dirty="0" smtClean="0"/>
              <a:t>	355.4 	</a:t>
            </a:r>
            <a:r>
              <a:rPr lang="hr-HR" b="1" dirty="0" smtClean="0">
                <a:solidFill>
                  <a:srgbClr val="00B0F0"/>
                </a:solidFill>
              </a:rPr>
              <a:t>Ratne operacije</a:t>
            </a:r>
          </a:p>
          <a:p>
            <a:r>
              <a:rPr lang="hr-HR" dirty="0" smtClean="0"/>
              <a:t>	355.40 	</a:t>
            </a:r>
            <a:r>
              <a:rPr lang="hr-HR" b="1" dirty="0" smtClean="0">
                <a:solidFill>
                  <a:srgbClr val="00B0F0"/>
                </a:solidFill>
              </a:rPr>
              <a:t>Obavještajna služba</a:t>
            </a:r>
          </a:p>
          <a:p>
            <a:r>
              <a:rPr lang="hr-HR" dirty="0" smtClean="0"/>
              <a:t>	355.41 	</a:t>
            </a:r>
            <a:r>
              <a:rPr lang="hr-HR" b="1" dirty="0" smtClean="0">
                <a:solidFill>
                  <a:srgbClr val="00B0F0"/>
                </a:solidFill>
              </a:rPr>
              <a:t>Opskrba i ratna služba</a:t>
            </a:r>
          </a:p>
          <a:p>
            <a:r>
              <a:rPr lang="hr-HR" dirty="0" smtClean="0"/>
              <a:t>	355.42 	</a:t>
            </a:r>
            <a:r>
              <a:rPr lang="hr-HR" b="1" dirty="0" smtClean="0">
                <a:solidFill>
                  <a:srgbClr val="00B0F0"/>
                </a:solidFill>
              </a:rPr>
              <a:t>Taktika</a:t>
            </a:r>
          </a:p>
          <a:p>
            <a:r>
              <a:rPr lang="hr-HR" dirty="0" smtClean="0"/>
              <a:t>	355.43 	</a:t>
            </a:r>
            <a:r>
              <a:rPr lang="hr-HR" b="1" dirty="0" smtClean="0">
                <a:solidFill>
                  <a:srgbClr val="00B0F0"/>
                </a:solidFill>
              </a:rPr>
              <a:t>Strategija </a:t>
            </a:r>
          </a:p>
          <a:p>
            <a:r>
              <a:rPr lang="hr-HR" dirty="0" smtClean="0"/>
              <a:t>	355. 48 	</a:t>
            </a:r>
            <a:r>
              <a:rPr lang="hr-HR" b="1" dirty="0" smtClean="0">
                <a:solidFill>
                  <a:srgbClr val="00B0F0"/>
                </a:solidFill>
              </a:rPr>
              <a:t>Vojna povijest. Ratovi. Bitke</a:t>
            </a:r>
          </a:p>
          <a:p>
            <a:r>
              <a:rPr lang="hr-HR" dirty="0" smtClean="0"/>
              <a:t>	358 		</a:t>
            </a:r>
            <a:r>
              <a:rPr lang="hr-HR" b="1" dirty="0" smtClean="0">
                <a:solidFill>
                  <a:srgbClr val="00B0F0"/>
                </a:solidFill>
              </a:rPr>
              <a:t>Pješaštvo. Artiljerija. Inženjerija </a:t>
            </a:r>
          </a:p>
          <a:p>
            <a:r>
              <a:rPr lang="hr-HR" dirty="0" smtClean="0"/>
              <a:t>	358.4 	</a:t>
            </a:r>
            <a:r>
              <a:rPr lang="hr-HR" b="1" dirty="0" smtClean="0">
                <a:solidFill>
                  <a:srgbClr val="00B0F0"/>
                </a:solidFill>
              </a:rPr>
              <a:t>Vojno zrakoplovstvo</a:t>
            </a:r>
          </a:p>
          <a:p>
            <a:r>
              <a:rPr lang="hr-HR" dirty="0" smtClean="0"/>
              <a:t>	359 		</a:t>
            </a:r>
            <a:r>
              <a:rPr lang="hr-HR" b="1" dirty="0" smtClean="0">
                <a:solidFill>
                  <a:srgbClr val="00B0F0"/>
                </a:solidFill>
              </a:rPr>
              <a:t>Mornarica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r>
              <a:rPr lang="hr-HR" dirty="0"/>
              <a:t>	355.45(497.5)”1991/1995” </a:t>
            </a:r>
            <a:r>
              <a:rPr lang="hr-HR" b="1" dirty="0">
                <a:solidFill>
                  <a:srgbClr val="00B0F0"/>
                </a:solidFill>
              </a:rPr>
              <a:t>Domovinski rat</a:t>
            </a:r>
          </a:p>
          <a:p>
            <a:r>
              <a:rPr lang="hr-HR" dirty="0" smtClean="0"/>
              <a:t>	355.01 </a:t>
            </a:r>
            <a:r>
              <a:rPr lang="hr-HR" dirty="0"/>
              <a:t>(497.1) </a:t>
            </a:r>
            <a:r>
              <a:rPr lang="hr-HR" dirty="0" smtClean="0"/>
              <a:t>			   </a:t>
            </a:r>
            <a:r>
              <a:rPr lang="hr-HR" b="1" dirty="0" smtClean="0">
                <a:solidFill>
                  <a:srgbClr val="00B0F0"/>
                </a:solidFill>
              </a:rPr>
              <a:t>Rat </a:t>
            </a:r>
            <a:r>
              <a:rPr lang="hr-HR" b="1" dirty="0">
                <a:solidFill>
                  <a:srgbClr val="00B0F0"/>
                </a:solidFill>
              </a:rPr>
              <a:t>u Jugoslaviji</a:t>
            </a:r>
          </a:p>
          <a:p>
            <a:endParaRPr lang="hr-HR" dirty="0" smtClean="0"/>
          </a:p>
          <a:p>
            <a:r>
              <a:rPr lang="hr-HR" dirty="0" smtClean="0"/>
              <a:t> 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255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Pretraživanje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825625"/>
            <a:ext cx="7615758" cy="3331567"/>
          </a:xfrm>
        </p:spPr>
        <p:txBody>
          <a:bodyPr>
            <a:normAutofit fontScale="25000" lnSpcReduction="20000"/>
          </a:bodyPr>
          <a:lstStyle/>
          <a:p>
            <a:r>
              <a:rPr lang="hr-HR" sz="8000" dirty="0" smtClean="0"/>
              <a:t>Abecedni i stručni tradicionalni katalog</a:t>
            </a:r>
          </a:p>
          <a:p>
            <a:endParaRPr lang="hr-HR" sz="8000" dirty="0" smtClean="0"/>
          </a:p>
          <a:p>
            <a:r>
              <a:rPr lang="hr-HR" sz="8000" dirty="0"/>
              <a:t>Popis građe u elektroničkom obliku </a:t>
            </a:r>
          </a:p>
          <a:p>
            <a:pPr marL="0" indent="0">
              <a:buNone/>
            </a:pPr>
            <a:r>
              <a:rPr lang="hr-HR" sz="8000" dirty="0"/>
              <a:t>	na računalima u čitaonici</a:t>
            </a:r>
          </a:p>
          <a:p>
            <a:pPr marL="0" indent="0">
              <a:buNone/>
            </a:pPr>
            <a:r>
              <a:rPr lang="hr-HR" sz="8000" dirty="0"/>
              <a:t>	na </a:t>
            </a:r>
            <a:r>
              <a:rPr lang="hr-HR" sz="8000" dirty="0" err="1" smtClean="0"/>
              <a:t>Iliasu</a:t>
            </a:r>
            <a:endParaRPr lang="hr-HR" sz="8000" dirty="0" smtClean="0"/>
          </a:p>
          <a:p>
            <a:pPr marL="0" indent="0">
              <a:buNone/>
            </a:pPr>
            <a:endParaRPr lang="hr-HR" sz="8000" dirty="0"/>
          </a:p>
          <a:p>
            <a:r>
              <a:rPr lang="hr-HR" sz="8000" b="1" dirty="0" smtClean="0">
                <a:solidFill>
                  <a:srgbClr val="00B0F0"/>
                </a:solidFill>
              </a:rPr>
              <a:t>Elektronički </a:t>
            </a:r>
            <a:r>
              <a:rPr lang="hr-HR" sz="8000" b="1" dirty="0">
                <a:solidFill>
                  <a:srgbClr val="00B0F0"/>
                </a:solidFill>
              </a:rPr>
              <a:t>katalog na mreži</a:t>
            </a:r>
            <a:r>
              <a:rPr lang="hr-HR" sz="8000" dirty="0"/>
              <a:t>: </a:t>
            </a:r>
            <a:r>
              <a:rPr lang="hr-HR" sz="8000" dirty="0">
                <a:hlinkClick r:id="rId2"/>
              </a:rPr>
              <a:t>https://</a:t>
            </a:r>
            <a:r>
              <a:rPr lang="hr-HR" sz="8000" dirty="0" smtClean="0">
                <a:hlinkClick r:id="rId2"/>
              </a:rPr>
              <a:t>k-hvu.zaki.com.hr</a:t>
            </a:r>
            <a:endParaRPr lang="hr-HR" sz="8000" dirty="0" smtClean="0"/>
          </a:p>
          <a:p>
            <a:endParaRPr lang="hr-HR" sz="8000" dirty="0" smtClean="0"/>
          </a:p>
          <a:p>
            <a:pPr>
              <a:lnSpc>
                <a:spcPct val="120000"/>
              </a:lnSpc>
            </a:pPr>
            <a:r>
              <a:rPr lang="hr-HR" sz="8000" b="1" dirty="0">
                <a:solidFill>
                  <a:srgbClr val="00B0F0"/>
                </a:solidFill>
              </a:rPr>
              <a:t>R</a:t>
            </a:r>
            <a:r>
              <a:rPr lang="hr-HR" sz="8000" b="1" dirty="0" smtClean="0">
                <a:solidFill>
                  <a:srgbClr val="00B0F0"/>
                </a:solidFill>
              </a:rPr>
              <a:t>epozitorij </a:t>
            </a:r>
            <a:r>
              <a:rPr lang="hr-HR" sz="8000" b="1" dirty="0">
                <a:solidFill>
                  <a:srgbClr val="00B0F0"/>
                </a:solidFill>
              </a:rPr>
              <a:t>završnih i diplomskih radova </a:t>
            </a:r>
            <a:r>
              <a:rPr lang="hr-HR" sz="8000" b="1" dirty="0" smtClean="0">
                <a:solidFill>
                  <a:srgbClr val="00B0F0"/>
                </a:solidFill>
              </a:rPr>
              <a:t>HVU-a u Dabru:  </a:t>
            </a:r>
            <a:r>
              <a:rPr lang="hr-HR" sz="8000" dirty="0" smtClean="0">
                <a:hlinkClick r:id="rId3"/>
              </a:rPr>
              <a:t>https</a:t>
            </a:r>
            <a:r>
              <a:rPr lang="hr-HR" sz="8000" dirty="0">
                <a:hlinkClick r:id="rId3"/>
              </a:rPr>
              <a:t>://</a:t>
            </a:r>
            <a:r>
              <a:rPr lang="hr-HR" sz="8000" dirty="0" smtClean="0">
                <a:hlinkClick r:id="rId3"/>
              </a:rPr>
              <a:t>repozitorij.vojni.unizg.hr/</a:t>
            </a:r>
            <a:endParaRPr lang="hr-HR" sz="8000" dirty="0" smtClean="0"/>
          </a:p>
          <a:p>
            <a:endParaRPr lang="hr-HR" sz="8000" dirty="0"/>
          </a:p>
          <a:p>
            <a:pPr>
              <a:lnSpc>
                <a:spcPct val="120000"/>
              </a:lnSpc>
            </a:pPr>
            <a:r>
              <a:rPr lang="hr-HR" sz="8000" dirty="0" smtClean="0"/>
              <a:t>Baza elektroničkih izvora za hrvatsku akademsku i znanstvenu zajednicu </a:t>
            </a:r>
            <a:r>
              <a:rPr lang="hr-HR" sz="8000" dirty="0" smtClean="0">
                <a:hlinkClick r:id="rId4"/>
              </a:rPr>
              <a:t>http</a:t>
            </a:r>
            <a:r>
              <a:rPr lang="hr-HR" sz="8000" dirty="0">
                <a:hlinkClick r:id="rId4"/>
              </a:rPr>
              <a:t>://baze.nsk.hr/</a:t>
            </a:r>
            <a:endParaRPr lang="hr-HR" sz="8000" dirty="0"/>
          </a:p>
          <a:p>
            <a:pPr marL="0" indent="0">
              <a:buNone/>
            </a:pPr>
            <a:endParaRPr lang="hr-HR" sz="8000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60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67545" y="320455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b="1" dirty="0" smtClean="0"/>
          </a:p>
          <a:p>
            <a:r>
              <a:rPr lang="hr-HR" sz="2400" b="1" dirty="0" smtClean="0">
                <a:solidFill>
                  <a:srgbClr val="00B0F0"/>
                </a:solidFill>
              </a:rPr>
              <a:t>Čitaonice s pristupom </a:t>
            </a:r>
            <a:r>
              <a:rPr lang="hr-HR" sz="2400" b="1" dirty="0" err="1" smtClean="0">
                <a:solidFill>
                  <a:srgbClr val="00B0F0"/>
                </a:solidFill>
              </a:rPr>
              <a:t>internetu</a:t>
            </a:r>
            <a:endParaRPr lang="hr-HR" sz="2000" b="1" dirty="0" smtClean="0">
              <a:solidFill>
                <a:srgbClr val="00B0F0"/>
              </a:solidFill>
            </a:endParaRPr>
          </a:p>
          <a:p>
            <a:endParaRPr lang="hr-HR" sz="2000" b="1" dirty="0" smtClean="0"/>
          </a:p>
          <a:p>
            <a:r>
              <a:rPr lang="hr-HR" sz="2000" dirty="0" smtClean="0"/>
              <a:t>Radno vrijeme:</a:t>
            </a:r>
          </a:p>
          <a:p>
            <a:r>
              <a:rPr lang="hr-HR" sz="2000" b="1" dirty="0" smtClean="0"/>
              <a:t>Knjižnica Zagreb: </a:t>
            </a:r>
          </a:p>
          <a:p>
            <a:r>
              <a:rPr lang="hr-HR" sz="2000" b="1" dirty="0" smtClean="0"/>
              <a:t>	</a:t>
            </a:r>
            <a:r>
              <a:rPr lang="hr-HR" sz="2000" dirty="0" smtClean="0"/>
              <a:t>ponedjeljak - petak</a:t>
            </a:r>
          </a:p>
          <a:p>
            <a:r>
              <a:rPr lang="hr-HR" sz="2000" dirty="0" smtClean="0"/>
              <a:t>	tijekom školske godine 8:00 – 20:00</a:t>
            </a:r>
          </a:p>
          <a:p>
            <a:r>
              <a:rPr lang="hr-HR" sz="2000" dirty="0" smtClean="0"/>
              <a:t>	tijekom školskih praznika 8:00 – 16:00 </a:t>
            </a:r>
          </a:p>
          <a:p>
            <a:endParaRPr lang="hr-HR" sz="2000" b="1" dirty="0"/>
          </a:p>
          <a:p>
            <a:r>
              <a:rPr lang="hr-HR" sz="2000" b="1" dirty="0" smtClean="0"/>
              <a:t>Knjižnica Split:</a:t>
            </a:r>
            <a:endParaRPr lang="hr-HR" sz="2000" b="1" dirty="0"/>
          </a:p>
          <a:p>
            <a:r>
              <a:rPr lang="hr-HR" sz="2000" b="1" dirty="0" smtClean="0"/>
              <a:t>	</a:t>
            </a:r>
            <a:r>
              <a:rPr lang="hr-HR" sz="2000" dirty="0" smtClean="0"/>
              <a:t>ponedjeljak </a:t>
            </a:r>
            <a:r>
              <a:rPr lang="hr-HR" sz="2000" dirty="0"/>
              <a:t>- petak</a:t>
            </a:r>
          </a:p>
          <a:p>
            <a:r>
              <a:rPr lang="hr-HR" sz="2000" dirty="0" smtClean="0"/>
              <a:t>	tijekom </a:t>
            </a:r>
            <a:r>
              <a:rPr lang="hr-HR" sz="2000" dirty="0"/>
              <a:t>školske godine </a:t>
            </a:r>
            <a:r>
              <a:rPr lang="hr-HR" sz="2000" dirty="0" smtClean="0"/>
              <a:t>7:300 </a:t>
            </a:r>
            <a:r>
              <a:rPr lang="hr-HR" sz="2000" dirty="0"/>
              <a:t>– </a:t>
            </a:r>
            <a:r>
              <a:rPr lang="hr-HR" sz="2000" dirty="0" smtClean="0"/>
              <a:t>19:30</a:t>
            </a:r>
            <a:endParaRPr lang="hr-HR" sz="2000" dirty="0"/>
          </a:p>
          <a:p>
            <a:r>
              <a:rPr lang="hr-HR" sz="2000" dirty="0" smtClean="0"/>
              <a:t>	tijekom </a:t>
            </a:r>
            <a:r>
              <a:rPr lang="hr-HR" sz="2000" dirty="0"/>
              <a:t>školskih praznika </a:t>
            </a:r>
            <a:r>
              <a:rPr lang="hr-HR" sz="2000" dirty="0" smtClean="0"/>
              <a:t>7:30 </a:t>
            </a:r>
            <a:r>
              <a:rPr lang="hr-HR" sz="2000" dirty="0"/>
              <a:t>– </a:t>
            </a:r>
            <a:r>
              <a:rPr lang="hr-HR" sz="2000" dirty="0" smtClean="0"/>
              <a:t>15:30          </a:t>
            </a:r>
          </a:p>
          <a:p>
            <a:r>
              <a:rPr lang="hr-HR" sz="2000" b="1" dirty="0" smtClean="0"/>
              <a:t>										</a:t>
            </a:r>
          </a:p>
          <a:p>
            <a:r>
              <a:rPr lang="hr-HR" sz="2000" b="1" dirty="0" smtClean="0"/>
              <a:t>Knjižnica Zadar:</a:t>
            </a:r>
          </a:p>
          <a:p>
            <a:r>
              <a:rPr lang="hr-HR" sz="2000" b="1" dirty="0"/>
              <a:t>	</a:t>
            </a:r>
            <a:r>
              <a:rPr lang="hr-HR" sz="2000" dirty="0" smtClean="0"/>
              <a:t>ponedjeljak – petak </a:t>
            </a:r>
          </a:p>
          <a:p>
            <a:r>
              <a:rPr lang="hr-HR" sz="2000" dirty="0"/>
              <a:t>	</a:t>
            </a:r>
            <a:r>
              <a:rPr lang="hr-HR" sz="2000" dirty="0" smtClean="0"/>
              <a:t>7:00 – 15:00	</a:t>
            </a:r>
            <a:endParaRPr lang="hr-HR" sz="2000" dirty="0"/>
          </a:p>
          <a:p>
            <a:r>
              <a:rPr lang="hr-HR" sz="2000" b="1" dirty="0" smtClean="0"/>
              <a:t> </a:t>
            </a:r>
            <a:endParaRPr lang="hr-HR" sz="2000" b="1" dirty="0"/>
          </a:p>
          <a:p>
            <a:r>
              <a:rPr lang="hr-HR" sz="2000" b="1" dirty="0" smtClean="0"/>
              <a:t>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4519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Knjižnica Zagreb: tel. 01 37 86 645, 37 84 399</a:t>
            </a:r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u="sng" dirty="0" smtClean="0">
                <a:hlinkClick r:id="rId2"/>
              </a:rPr>
              <a:t>knjiznica.hvu.zagreb@</a:t>
            </a:r>
            <a:r>
              <a:rPr lang="hr-HR" u="sng" dirty="0" err="1" smtClean="0">
                <a:hlinkClick r:id="rId2"/>
              </a:rPr>
              <a:t>morh.hr</a:t>
            </a:r>
            <a:endParaRPr lang="hr-HR" u="sng" dirty="0" smtClean="0"/>
          </a:p>
          <a:p>
            <a:pPr marL="0" indent="0">
              <a:buNone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Ilica 256 b, 10 000 Zagreb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Knjižnica Split: tel. 021 354 273, 354 229, 354 266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u="sng" dirty="0" smtClean="0">
                <a:hlinkClick r:id="rId3"/>
              </a:rPr>
              <a:t>knjiznica.hvu.split@</a:t>
            </a:r>
            <a:r>
              <a:rPr lang="hr-HR" u="sng" dirty="0" err="1" smtClean="0">
                <a:hlinkClick r:id="rId3"/>
              </a:rPr>
              <a:t>morh.hr</a:t>
            </a:r>
            <a:endParaRPr lang="hr-HR" u="sng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Zrinsko-</a:t>
            </a:r>
            <a:r>
              <a:rPr lang="hr-HR" dirty="0" err="1" smtClean="0"/>
              <a:t>frankopanska</a:t>
            </a:r>
            <a:r>
              <a:rPr lang="hr-HR" dirty="0" smtClean="0"/>
              <a:t> </a:t>
            </a:r>
            <a:r>
              <a:rPr lang="hr-HR" dirty="0" err="1" smtClean="0"/>
              <a:t>bb</a:t>
            </a:r>
            <a:r>
              <a:rPr lang="hr-HR" dirty="0" smtClean="0"/>
              <a:t>, 21 000 Split</a:t>
            </a:r>
          </a:p>
          <a:p>
            <a:pPr marL="0" indent="0">
              <a:buNone/>
            </a:pPr>
            <a:r>
              <a:rPr lang="hr-HR" dirty="0" smtClean="0"/>
              <a:t>Knjižnica Zadar</a:t>
            </a:r>
            <a:r>
              <a:rPr lang="hr-HR" smtClean="0"/>
              <a:t>: tel. 023 </a:t>
            </a:r>
            <a:r>
              <a:rPr lang="hr-HR" dirty="0" smtClean="0"/>
              <a:t>358 151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u="sng" dirty="0" smtClean="0">
                <a:hlinkClick r:id="rId4"/>
              </a:rPr>
              <a:t>knjiznica.hvu.zadar@</a:t>
            </a:r>
            <a:r>
              <a:rPr lang="hr-HR" u="sng" dirty="0" err="1" smtClean="0">
                <a:hlinkClick r:id="rId4"/>
              </a:rPr>
              <a:t>morh.hr</a:t>
            </a:r>
            <a:endParaRPr lang="hr-HR" u="sng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Vojarna Zemunik Donji, 23 000 Zadar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488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331640" y="836712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i="1" dirty="0" smtClean="0">
                <a:latin typeface="Segoe Print" panose="02000600000000000000" pitchFamily="2" charset="0"/>
              </a:rPr>
              <a:t>Dobro došli !</a:t>
            </a:r>
            <a:endParaRPr lang="hr-HR" sz="4400" i="1" dirty="0">
              <a:latin typeface="Segoe Print" panose="02000600000000000000" pitchFamily="2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464496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68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1152128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   		</a:t>
            </a:r>
            <a:r>
              <a:rPr lang="hr-HR" sz="3200" dirty="0"/>
              <a:t>HVU „Dr. Franjo Tuđman</a:t>
            </a:r>
            <a:r>
              <a:rPr lang="hr-HR" sz="3600" dirty="0"/>
              <a:t>“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36911"/>
            <a:ext cx="7893036" cy="3489251"/>
          </a:xfrm>
        </p:spPr>
        <p:txBody>
          <a:bodyPr>
            <a:normAutofit/>
          </a:bodyPr>
          <a:lstStyle/>
          <a:p>
            <a:r>
              <a:rPr lang="hr-HR" sz="2800" dirty="0"/>
              <a:t> </a:t>
            </a:r>
            <a:r>
              <a:rPr lang="hr-HR" dirty="0"/>
              <a:t>središnja visokoobrazovna vojna ustanova Oružanih snaga Republike Hrvatske čija je primarna uloga školovanjem pripremati i osposobljavati časnike, dočasnike i državne službenike u OSRH za provedbu zadaća Oružanih snaga određenih njihovim strateškim dokumentima, misijama i zadaćama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3" descr="C:\Users\Knjiznica\Desktop\str skup nabava\1b. HVU sred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3" y="492725"/>
            <a:ext cx="1199540" cy="16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0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81036"/>
            <a:ext cx="8229600" cy="1019771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   </a:t>
            </a:r>
            <a:r>
              <a:rPr lang="hr-HR" sz="3600" b="1" dirty="0"/>
              <a:t>Knjižnice </a:t>
            </a:r>
            <a:r>
              <a:rPr lang="hr-HR" sz="3600" dirty="0"/>
              <a:t>HVU-a „Dr. Franjo Tuđman”</a:t>
            </a:r>
            <a:br>
              <a:rPr lang="hr-HR" sz="3600" dirty="0"/>
            </a:br>
            <a:r>
              <a:rPr lang="hr-HR" sz="2700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sz="2400" dirty="0"/>
          </a:p>
          <a:p>
            <a:r>
              <a:rPr lang="hr-HR" sz="2600" dirty="0"/>
              <a:t>centar su knjižnično-informacijske djelatnosti na HVU-u</a:t>
            </a:r>
          </a:p>
          <a:p>
            <a:endParaRPr lang="hr-HR" sz="2400" b="1" dirty="0"/>
          </a:p>
          <a:p>
            <a:r>
              <a:rPr lang="hr-HR" sz="2600" b="1" dirty="0"/>
              <a:t>visokoškolske</a:t>
            </a:r>
            <a:r>
              <a:rPr lang="hr-HR" sz="2600" b="1" i="1" dirty="0"/>
              <a:t>  </a:t>
            </a:r>
            <a:r>
              <a:rPr lang="hr-HR" sz="2600" b="1" dirty="0"/>
              <a:t>knjižnice </a:t>
            </a:r>
            <a:r>
              <a:rPr lang="hr-HR" sz="2600" dirty="0"/>
              <a:t>čija je </a:t>
            </a:r>
            <a:r>
              <a:rPr lang="hr-HR" sz="2600" dirty="0" smtClean="0"/>
              <a:t>misija pružanje </a:t>
            </a:r>
            <a:r>
              <a:rPr lang="hr-HR" sz="2400" dirty="0"/>
              <a:t>potpore u obrazovanju kadeta  te razvoju nastavnih procesa i znanstveno-istraživačkog rada na HVU-u kao sastavnici Sveučilišta u Zagrebu (od 2014.) i Sveučilišta u Splitu (od 2018.)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26795" y="3068959"/>
            <a:ext cx="3788555" cy="3108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 descr="C:\Users\Knjiznica\Desktop\str skup nabava\phoca_thumb_l_cefme_11052017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95" y="3068960"/>
            <a:ext cx="3948132" cy="310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njiznica\Desktop\str skup nabava\phoca_thumb_l_vdi_10042017_4.jpg">
            <a:extLst>
              <a:ext uri="{FF2B5EF4-FFF2-40B4-BE49-F238E27FC236}">
                <a16:creationId xmlns="" xmlns:a16="http://schemas.microsoft.com/office/drawing/2014/main" id="{978A4AB0-31FC-4F08-B819-BC7A98339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r="2639" b="2"/>
          <a:stretch/>
        </p:blipFill>
        <p:spPr bwMode="auto">
          <a:xfrm>
            <a:off x="5914168" y="236715"/>
            <a:ext cx="3257550" cy="29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Slika na kojoj se prikazuje na zatvorenom, zid, osoba, ormarić&#10;&#10;Opis je automatski generiran">
            <a:extLst>
              <a:ext uri="{FF2B5EF4-FFF2-40B4-BE49-F238E27FC236}">
                <a16:creationId xmlns="" xmlns:a16="http://schemas.microsoft.com/office/drawing/2014/main" id="{09507C20-05B7-401B-B6DF-B3FA482B3F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" b="-1"/>
          <a:stretch/>
        </p:blipFill>
        <p:spPr>
          <a:xfrm>
            <a:off x="5886450" y="3212976"/>
            <a:ext cx="3257550" cy="3645023"/>
          </a:xfrm>
          <a:prstGeom prst="rect">
            <a:avLst/>
          </a:prstGeom>
        </p:spPr>
      </p:pic>
      <p:sp useBgFill="1">
        <p:nvSpPr>
          <p:cNvPr id="21" name="Rectangle 10">
            <a:extLst>
              <a:ext uri="{FF2B5EF4-FFF2-40B4-BE49-F238E27FC236}">
                <a16:creationId xmlns="" xmlns:a16="http://schemas.microsoft.com/office/drawing/2014/main" id="{F7F9F02B-DB04-4B60-859E-78BED6F40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88645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F86330C-5FF7-4BE3-A97C-C78E6C8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24744"/>
            <a:ext cx="4638235" cy="5052219"/>
          </a:xfrm>
        </p:spPr>
        <p:txBody>
          <a:bodyPr>
            <a:normAutofit/>
          </a:bodyPr>
          <a:lstStyle/>
          <a:p>
            <a:r>
              <a:rPr lang="hr-HR" dirty="0"/>
              <a:t>pružanje potpore obrazovnim programima slijedno rastuće vojne izobrazbe časnika i dočasnika Centra vojnih škola „Petar Zrinski”: Ratna škola, Zapovjedno stožerna, Dočasnička i Časnička škola, Škola stranih jezika</a:t>
            </a:r>
          </a:p>
          <a:p>
            <a:endParaRPr lang="hr-HR" dirty="0"/>
          </a:p>
          <a:p>
            <a:r>
              <a:rPr lang="hr-HR" dirty="0"/>
              <a:t>unapređenje </a:t>
            </a:r>
            <a:r>
              <a:rPr lang="hr-HR" dirty="0" err="1"/>
              <a:t>vojnostručnih</a:t>
            </a:r>
            <a:r>
              <a:rPr lang="hr-HR" dirty="0"/>
              <a:t> znanja, nacionalne i opće kulture svih pripadnika OSRH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4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9632" y="1052735"/>
            <a:ext cx="66247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sz="2800" b="1" dirty="0"/>
          </a:p>
          <a:p>
            <a:pPr algn="ctr"/>
            <a:r>
              <a:rPr lang="hr-HR" sz="2400" b="1" dirty="0"/>
              <a:t>Jedine </a:t>
            </a:r>
            <a:r>
              <a:rPr lang="hr-HR" sz="2400" dirty="0"/>
              <a:t>su</a:t>
            </a:r>
            <a:r>
              <a:rPr lang="hr-HR" sz="2400" i="1" dirty="0"/>
              <a:t> </a:t>
            </a:r>
            <a:r>
              <a:rPr lang="hr-HR" sz="2400" dirty="0"/>
              <a:t>knjižnice u RH </a:t>
            </a:r>
            <a:r>
              <a:rPr lang="hr-HR" sz="2400" dirty="0" smtClean="0"/>
              <a:t> kojima je građa iz područja </a:t>
            </a:r>
            <a:r>
              <a:rPr lang="hr-HR" sz="2400" dirty="0"/>
              <a:t>obrane i vojnih znanosti, te znanstvenog polja Vojno-obrambenih i sigurnosno-obavještajnih znanosti i </a:t>
            </a:r>
            <a:r>
              <a:rPr lang="hr-HR" sz="2400" dirty="0" smtClean="0"/>
              <a:t>umijeća u žarištu interesa!</a:t>
            </a:r>
            <a:endParaRPr lang="hr-HR" sz="2400" dirty="0"/>
          </a:p>
        </p:txBody>
      </p:sp>
      <p:pic>
        <p:nvPicPr>
          <p:cNvPr id="3" name="Picture 3" descr="C:\Users\Knjiznica\Desktop\str skup nabava\phoca_thumb_l_sajam_stipendija_2019_zd_hrvatska_vojska_040419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0967"/>
            <a:ext cx="3168352" cy="24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njiznica\Desktop\str skup nabava\619e3704dc0bbf73f5f39c37c2a03d6f1383658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5641"/>
            <a:ext cx="3528393" cy="24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8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99592" y="332656"/>
            <a:ext cx="734481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				</a:t>
            </a:r>
            <a:r>
              <a:rPr lang="hr-HR" sz="2400" dirty="0"/>
              <a:t>Zapovjedništvo HVU-a </a:t>
            </a:r>
          </a:p>
          <a:p>
            <a:r>
              <a:rPr lang="hr-HR" sz="2400" dirty="0"/>
              <a:t>		   	OKID - Odsjek Knjižnica HVU-a</a:t>
            </a:r>
          </a:p>
          <a:p>
            <a:endParaRPr lang="hr-HR" sz="2400" dirty="0"/>
          </a:p>
          <a:p>
            <a:r>
              <a:rPr lang="hr-HR" sz="2000" dirty="0"/>
              <a:t>Knjižnični </a:t>
            </a:r>
            <a:r>
              <a:rPr lang="hr-HR" sz="2000" b="1" dirty="0"/>
              <a:t>fondovi</a:t>
            </a:r>
            <a:r>
              <a:rPr lang="hr-HR" sz="2000" dirty="0"/>
              <a:t>  slijede podjelu grana Oružanih snaga RH: </a:t>
            </a:r>
          </a:p>
          <a:p>
            <a:endParaRPr lang="hr-HR" sz="2000" dirty="0"/>
          </a:p>
          <a:p>
            <a:r>
              <a:rPr lang="hr-HR" sz="2400" b="1" dirty="0"/>
              <a:t>Knjižnica Zagreb </a:t>
            </a:r>
            <a:r>
              <a:rPr lang="hr-HR" sz="2000" dirty="0"/>
              <a:t>– kopnena vojska</a:t>
            </a:r>
          </a:p>
          <a:p>
            <a:r>
              <a:rPr lang="hr-HR" sz="2400" b="1" dirty="0"/>
              <a:t>Knjižnica Split </a:t>
            </a:r>
            <a:r>
              <a:rPr lang="hr-HR" sz="2000" dirty="0"/>
              <a:t>– mornarica</a:t>
            </a:r>
          </a:p>
          <a:p>
            <a:r>
              <a:rPr lang="hr-HR" sz="2400" b="1" dirty="0"/>
              <a:t>Knjižnica Zadar </a:t>
            </a:r>
            <a:r>
              <a:rPr lang="hr-HR" sz="2000" dirty="0"/>
              <a:t>– zrakoplovstvo i protuzračna obrana </a:t>
            </a:r>
          </a:p>
          <a:p>
            <a:endParaRPr lang="hr-HR" sz="2000" dirty="0"/>
          </a:p>
          <a:p>
            <a:r>
              <a:rPr lang="hr-HR" sz="2000" dirty="0"/>
              <a:t> </a:t>
            </a:r>
          </a:p>
          <a:p>
            <a:pPr algn="ctr"/>
            <a:endParaRPr lang="hr-HR" sz="2000" dirty="0"/>
          </a:p>
          <a:p>
            <a:pPr algn="ctr"/>
            <a:endParaRPr lang="hr-HR" sz="2000" dirty="0"/>
          </a:p>
          <a:p>
            <a:pPr algn="ctr"/>
            <a:endParaRPr lang="hr-HR" sz="2000" dirty="0"/>
          </a:p>
          <a:p>
            <a:pPr algn="ctr"/>
            <a:endParaRPr lang="hr-HR" sz="2000" dirty="0"/>
          </a:p>
          <a:p>
            <a:pPr algn="ctr"/>
            <a:endParaRPr lang="hr-HR" sz="2000" dirty="0"/>
          </a:p>
          <a:p>
            <a:pPr algn="ctr"/>
            <a:endParaRPr lang="hr-HR" sz="2000" dirty="0"/>
          </a:p>
          <a:p>
            <a:pPr algn="ctr"/>
            <a:r>
              <a:rPr lang="hr-HR" sz="2000" dirty="0" smtClean="0"/>
              <a:t>Ciljana korisnička populacija:  </a:t>
            </a:r>
          </a:p>
          <a:p>
            <a:pPr algn="ctr"/>
            <a:r>
              <a:rPr lang="hr-HR" sz="2000" dirty="0" smtClean="0"/>
              <a:t>oko 15 </a:t>
            </a:r>
            <a:r>
              <a:rPr lang="hr-HR" sz="2000" dirty="0"/>
              <a:t>000 pripadnika OSRH (500 kadeta, 700 polaznika raznih vojnih izobrazbi godišnje, 400 </a:t>
            </a:r>
            <a:r>
              <a:rPr lang="hr-HR" sz="2000" dirty="0" smtClean="0"/>
              <a:t>djelatnika </a:t>
            </a:r>
            <a:r>
              <a:rPr lang="hr-HR" sz="2000" dirty="0"/>
              <a:t>HVU-a)</a:t>
            </a:r>
          </a:p>
          <a:p>
            <a:r>
              <a:rPr lang="hr-HR" sz="2000" dirty="0"/>
              <a:t> </a:t>
            </a:r>
          </a:p>
        </p:txBody>
      </p:sp>
      <p:pic>
        <p:nvPicPr>
          <p:cNvPr id="2051" name="Picture 3" descr="C:\Users\Knjiznica\Desktop\str skup nabava\phoca_thumb_l_dsc_3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11262"/>
            <a:ext cx="2668746" cy="17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njiznica\Desktop\str skup nabava\phoca_thumb_l_samostalni_letovi_helikopteri_150219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99" y="3511263"/>
            <a:ext cx="2304256" cy="17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orh.hr/images/phocagallery/hkov/oklopnistvo_29092016/thumbs/phoca_thumb_l_tenkovi_29062016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" y="3500726"/>
            <a:ext cx="2687901" cy="17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7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Knjižnični fond 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3400" dirty="0"/>
              <a:t> </a:t>
            </a:r>
            <a:endParaRPr lang="hr-HR" sz="8000" dirty="0"/>
          </a:p>
          <a:p>
            <a:pPr marL="0" lvl="0" indent="0">
              <a:buNone/>
            </a:pPr>
            <a:r>
              <a:rPr lang="hr-HR" sz="8000" dirty="0"/>
              <a:t>+    stručne publikacije </a:t>
            </a:r>
            <a:r>
              <a:rPr lang="hr-HR" sz="8000" dirty="0" smtClean="0"/>
              <a:t>MORH-a </a:t>
            </a:r>
            <a:r>
              <a:rPr lang="hr-HR" sz="8000" dirty="0"/>
              <a:t>i ustrojstvenih cjelina OSRH</a:t>
            </a:r>
          </a:p>
          <a:p>
            <a:pPr marL="0" lvl="0" indent="0">
              <a:buNone/>
            </a:pPr>
            <a:r>
              <a:rPr lang="hr-HR" sz="8000" dirty="0"/>
              <a:t>+    literatura za vojne studijske programe  </a:t>
            </a:r>
          </a:p>
          <a:p>
            <a:pPr marL="0" lvl="0" indent="0">
              <a:buNone/>
            </a:pPr>
            <a:r>
              <a:rPr lang="hr-HR" sz="8000" dirty="0"/>
              <a:t>+    literatura za polaznike </a:t>
            </a:r>
            <a:r>
              <a:rPr lang="hr-HR" sz="8000" dirty="0" smtClean="0"/>
              <a:t>izobrazbi </a:t>
            </a:r>
            <a:r>
              <a:rPr lang="hr-HR" sz="8000" dirty="0"/>
              <a:t>časnika, dočasnika i </a:t>
            </a:r>
            <a:r>
              <a:rPr lang="hr-HR" sz="8000" dirty="0" smtClean="0"/>
              <a:t>državnih 	službenika </a:t>
            </a:r>
            <a:r>
              <a:rPr lang="hr-HR" sz="8000" dirty="0"/>
              <a:t>OSRH</a:t>
            </a:r>
          </a:p>
          <a:p>
            <a:pPr marL="0" lvl="0" indent="0">
              <a:buNone/>
            </a:pPr>
            <a:r>
              <a:rPr lang="hr-HR" sz="8000" dirty="0"/>
              <a:t>+    zbirka završnih radova polaznika Dočasničke, Časničke, Zapovjedno-	stožerne i Ratne škole</a:t>
            </a:r>
          </a:p>
          <a:p>
            <a:pPr marL="0" lvl="0" indent="0">
              <a:buNone/>
            </a:pPr>
            <a:endParaRPr lang="hr-HR" sz="8000" dirty="0"/>
          </a:p>
          <a:p>
            <a:pPr marL="0" lvl="0" indent="0">
              <a:buNone/>
            </a:pPr>
            <a:r>
              <a:rPr lang="hr-HR" sz="8000" dirty="0"/>
              <a:t>+    zbirka Vojna znanost sa grupama filozofija i sociologija rata, strategija, 	taktika, vojna izobrazba, pješaštvo, mornarica, zrakoplovstvo, 	vojna 	povijest, vojna medicina, vojna tehnika itd</a:t>
            </a:r>
            <a:r>
              <a:rPr lang="hr-HR" sz="8000" dirty="0" smtClean="0"/>
              <a:t>.</a:t>
            </a:r>
          </a:p>
          <a:p>
            <a:pPr marL="0" lvl="0" indent="0">
              <a:buNone/>
            </a:pPr>
            <a:endParaRPr lang="hr-HR" sz="8000" dirty="0"/>
          </a:p>
          <a:p>
            <a:pPr marL="0" lvl="0" indent="0">
              <a:buNone/>
            </a:pPr>
            <a:r>
              <a:rPr lang="hr-HR" sz="8000" dirty="0"/>
              <a:t>+    referentna zbirka s posebnim naglaskom na vojnim znanostima i 	umijećima</a:t>
            </a:r>
          </a:p>
          <a:p>
            <a:pPr marL="0" indent="0">
              <a:buNone/>
            </a:pPr>
            <a:r>
              <a:rPr lang="hr-HR" sz="8000" dirty="0"/>
              <a:t>+    zbirka časopisa s posebnim naglaskom na obrani i vojnim </a:t>
            </a:r>
            <a:r>
              <a:rPr lang="hr-HR" sz="8000" dirty="0" smtClean="0"/>
              <a:t>znanostima</a:t>
            </a:r>
          </a:p>
          <a:p>
            <a:pPr marL="0" indent="0">
              <a:buNone/>
            </a:pPr>
            <a:endParaRPr lang="hr-HR" sz="8000" dirty="0"/>
          </a:p>
          <a:p>
            <a:pPr marL="0" indent="0">
              <a:buNone/>
            </a:pPr>
            <a:r>
              <a:rPr lang="hr-HR" sz="8000" dirty="0"/>
              <a:t>+    zbirka Domovinski </a:t>
            </a:r>
            <a:r>
              <a:rPr lang="hr-HR" sz="8000" dirty="0" smtClean="0"/>
              <a:t>rat</a:t>
            </a:r>
          </a:p>
          <a:p>
            <a:pPr marL="0" indent="0">
              <a:buNone/>
            </a:pPr>
            <a:r>
              <a:rPr lang="hr-HR" sz="8000" dirty="0" smtClean="0"/>
              <a:t> </a:t>
            </a:r>
            <a:endParaRPr lang="hr-HR" sz="8000" dirty="0"/>
          </a:p>
          <a:p>
            <a:pPr marL="0" indent="0">
              <a:buNone/>
            </a:pPr>
            <a:endParaRPr lang="hr-HR" sz="8000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964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39552" y="692696"/>
            <a:ext cx="7848872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r-HR" sz="2000" dirty="0" smtClean="0"/>
          </a:p>
          <a:p>
            <a:pPr lvl="0"/>
            <a:endParaRPr lang="hr-HR" sz="2000" dirty="0"/>
          </a:p>
          <a:p>
            <a:pPr lvl="0"/>
            <a:r>
              <a:rPr lang="hr-HR" sz="2000" dirty="0" smtClean="0"/>
              <a:t>+ </a:t>
            </a:r>
            <a:r>
              <a:rPr lang="hr-HR" sz="2000" dirty="0"/>
              <a:t>zbirka stare građe (JNA, fond pričuvnih brodskih knjižnica K.u.K. 	Marine-</a:t>
            </a:r>
            <a:r>
              <a:rPr lang="hr-HR" sz="2000" dirty="0" err="1"/>
              <a:t>Bibliothek</a:t>
            </a:r>
            <a:r>
              <a:rPr lang="hr-HR" sz="2000" dirty="0"/>
              <a:t> u Knjižnici HVU-a Split i dr</a:t>
            </a:r>
            <a:r>
              <a:rPr lang="hr-HR" sz="2000" dirty="0" smtClean="0"/>
              <a:t>.)</a:t>
            </a:r>
          </a:p>
          <a:p>
            <a:pPr lvl="0"/>
            <a:endParaRPr lang="hr-HR" sz="2000" dirty="0"/>
          </a:p>
          <a:p>
            <a:r>
              <a:rPr lang="hr-HR" sz="2000" dirty="0" smtClean="0"/>
              <a:t>+    </a:t>
            </a:r>
            <a:r>
              <a:rPr lang="hr-HR" sz="2000" dirty="0"/>
              <a:t>općeznanstveni fond – sve discipline koje podupiru znanstveno polje 	Vojno-obrambene i sigurnosno-obavještajne znanosti i umijeće 	(psihologija, politika, menadžment, </a:t>
            </a:r>
            <a:r>
              <a:rPr lang="hr-HR" sz="2000" dirty="0" smtClean="0"/>
              <a:t>prirodne i tehničke znanosti, 	 	  medicina, geografija</a:t>
            </a:r>
            <a:r>
              <a:rPr lang="hr-HR" sz="2000" dirty="0"/>
              <a:t>, </a:t>
            </a:r>
            <a:r>
              <a:rPr lang="hr-HR" sz="2000" dirty="0" smtClean="0"/>
              <a:t>povijest…)</a:t>
            </a:r>
            <a:endParaRPr lang="hr-HR" sz="2000" dirty="0"/>
          </a:p>
          <a:p>
            <a:pPr lvl="0"/>
            <a:r>
              <a:rPr lang="hr-HR" sz="2000" dirty="0"/>
              <a:t>+    zbirka digitalne </a:t>
            </a:r>
            <a:r>
              <a:rPr lang="hr-HR" sz="2000" dirty="0" smtClean="0"/>
              <a:t>građe</a:t>
            </a:r>
          </a:p>
          <a:p>
            <a:pPr lvl="0"/>
            <a:endParaRPr lang="hr-HR" sz="2000" dirty="0"/>
          </a:p>
          <a:p>
            <a:pPr lvl="0"/>
            <a:r>
              <a:rPr lang="hr-HR" sz="2000" dirty="0"/>
              <a:t>+    </a:t>
            </a:r>
            <a:r>
              <a:rPr lang="hr-HR" sz="2000" dirty="0" smtClean="0"/>
              <a:t>književnost (beletristika)</a:t>
            </a:r>
            <a:endParaRPr lang="hr-HR" sz="2000" dirty="0"/>
          </a:p>
          <a:p>
            <a:endParaRPr lang="hr-HR" sz="2000" dirty="0"/>
          </a:p>
          <a:p>
            <a:r>
              <a:rPr lang="hr-HR" sz="2000" dirty="0" smtClean="0"/>
              <a:t> </a:t>
            </a:r>
          </a:p>
          <a:p>
            <a:r>
              <a:rPr lang="hr-HR" sz="2400" smtClean="0"/>
              <a:t> preko </a:t>
            </a:r>
            <a:r>
              <a:rPr lang="hr-HR" sz="2400" b="1" dirty="0" smtClean="0"/>
              <a:t>330 </a:t>
            </a:r>
            <a:r>
              <a:rPr lang="hr-HR" sz="2400" b="1" dirty="0"/>
              <a:t>000 jedinica </a:t>
            </a:r>
            <a:r>
              <a:rPr lang="hr-HR" sz="2400" b="1" dirty="0" smtClean="0"/>
              <a:t>građe</a:t>
            </a:r>
            <a:endParaRPr lang="hr-HR" sz="2400" b="1" dirty="0"/>
          </a:p>
          <a:p>
            <a:endParaRPr lang="hr-HR" sz="2400" dirty="0"/>
          </a:p>
          <a:p>
            <a:r>
              <a:rPr lang="hr-HR" sz="2400" b="1" dirty="0" smtClean="0"/>
              <a:t> </a:t>
            </a:r>
            <a:endParaRPr lang="hr-HR" sz="2000" dirty="0" smtClean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dirty="0" smtClean="0"/>
              <a:t> 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400" dirty="0"/>
              <a:t> 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53FEA4E-9518-49B9-8B98-13C07EC2F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67" y="4628527"/>
            <a:ext cx="3503290" cy="2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0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Organizacija fonda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6400" dirty="0" smtClean="0"/>
          </a:p>
          <a:p>
            <a:r>
              <a:rPr lang="hr-HR" sz="8000" b="1" dirty="0"/>
              <a:t>slobodan pristup  </a:t>
            </a:r>
            <a:r>
              <a:rPr lang="hr-HR" sz="8000" dirty="0"/>
              <a:t>/ radovi s oznakom tajnosti</a:t>
            </a:r>
          </a:p>
          <a:p>
            <a:endParaRPr lang="hr-HR" sz="8000" dirty="0" smtClean="0"/>
          </a:p>
          <a:p>
            <a:r>
              <a:rPr lang="hr-HR" sz="8000" b="1" dirty="0"/>
              <a:t>r</a:t>
            </a:r>
            <a:r>
              <a:rPr lang="hr-HR" sz="8000" b="1" dirty="0" smtClean="0"/>
              <a:t>aspored u grupama</a:t>
            </a:r>
            <a:r>
              <a:rPr lang="hr-HR" sz="8000" dirty="0" smtClean="0"/>
              <a:t>: </a:t>
            </a:r>
          </a:p>
          <a:p>
            <a:pPr marL="0" indent="0">
              <a:buNone/>
            </a:pPr>
            <a:r>
              <a:rPr lang="hr-HR" sz="8000" dirty="0" smtClean="0"/>
              <a:t>	kadetska literatura, </a:t>
            </a:r>
          </a:p>
          <a:p>
            <a:pPr marL="0" indent="0">
              <a:buNone/>
            </a:pPr>
            <a:r>
              <a:rPr lang="hr-HR" sz="8000" dirty="0" smtClean="0"/>
              <a:t>	literatura za vojne izobrazbe, </a:t>
            </a:r>
          </a:p>
          <a:p>
            <a:pPr marL="0" indent="0">
              <a:buNone/>
            </a:pPr>
            <a:r>
              <a:rPr lang="hr-HR" sz="8000" dirty="0" smtClean="0"/>
              <a:t>	referentna literatura, </a:t>
            </a:r>
          </a:p>
          <a:p>
            <a:pPr marL="0" indent="0">
              <a:buNone/>
            </a:pPr>
            <a:r>
              <a:rPr lang="hr-HR" sz="8000" dirty="0" smtClean="0"/>
              <a:t>	časopisi </a:t>
            </a:r>
          </a:p>
          <a:p>
            <a:pPr marL="0" indent="0">
              <a:buNone/>
            </a:pPr>
            <a:r>
              <a:rPr lang="hr-HR" sz="8000" dirty="0"/>
              <a:t>	</a:t>
            </a:r>
            <a:r>
              <a:rPr lang="hr-HR" sz="8000" dirty="0" smtClean="0"/>
              <a:t>digitalna građa i </a:t>
            </a:r>
          </a:p>
          <a:p>
            <a:pPr marL="0" indent="0">
              <a:buNone/>
            </a:pPr>
            <a:r>
              <a:rPr lang="hr-HR" sz="8000" dirty="0" smtClean="0"/>
              <a:t>	ostalo </a:t>
            </a:r>
          </a:p>
          <a:p>
            <a:pPr marL="0" indent="0">
              <a:buNone/>
            </a:pPr>
            <a:endParaRPr lang="hr-HR" sz="8000" dirty="0" smtClean="0"/>
          </a:p>
          <a:p>
            <a:r>
              <a:rPr lang="hr-HR" sz="8000" dirty="0" smtClean="0"/>
              <a:t> unutar grupa sve </a:t>
            </a:r>
            <a:r>
              <a:rPr lang="hr-HR" sz="8000" dirty="0"/>
              <a:t>prema </a:t>
            </a:r>
            <a:r>
              <a:rPr lang="hr-HR" sz="8000" b="1" dirty="0" smtClean="0"/>
              <a:t>Univerzalnoj </a:t>
            </a:r>
            <a:r>
              <a:rPr lang="hr-HR" sz="8000" b="1" dirty="0"/>
              <a:t>decimalnoj </a:t>
            </a:r>
            <a:r>
              <a:rPr lang="hr-HR" sz="8000" b="1" dirty="0" smtClean="0"/>
              <a:t>klasifikaciji </a:t>
            </a:r>
            <a:endParaRPr lang="hr-HR" sz="8000" dirty="0"/>
          </a:p>
          <a:p>
            <a:endParaRPr lang="hr-HR" sz="8000" b="1" dirty="0" smtClean="0"/>
          </a:p>
          <a:p>
            <a:pPr marL="0" indent="0">
              <a:buNone/>
            </a:pPr>
            <a:r>
              <a:rPr lang="hr-HR" sz="6400" dirty="0" smtClean="0"/>
              <a:t> 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5" name="Oblačić sa strelicom dolje 4"/>
          <p:cNvSpPr/>
          <p:nvPr/>
        </p:nvSpPr>
        <p:spPr>
          <a:xfrm>
            <a:off x="3848147" y="5495435"/>
            <a:ext cx="9144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C:\Users\Knjiznica\Desktop\str skup nabava\BK7A885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56" y="2420888"/>
            <a:ext cx="354934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837866"/>
      </p:ext>
    </p:extLst>
  </p:cSld>
  <p:clrMapOvr>
    <a:masterClrMapping/>
  </p:clrMapOvr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351</Words>
  <Application>Microsoft Office PowerPoint</Application>
  <PresentationFormat>Prikaz na zaslonu (4:3)</PresentationFormat>
  <Paragraphs>206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Dubina</vt:lpstr>
      <vt:lpstr>Knjižnice Hrvatskog vojnog učilišta  „Dr. Franjo Tuđman”    </vt:lpstr>
      <vt:lpstr>     HVU „Dr. Franjo Tuđman“ </vt:lpstr>
      <vt:lpstr>    Knjižnice HVU-a „Dr. Franjo Tuđman”  </vt:lpstr>
      <vt:lpstr>PowerPointova prezentacija</vt:lpstr>
      <vt:lpstr>PowerPointova prezentacija</vt:lpstr>
      <vt:lpstr>PowerPointova prezentacija</vt:lpstr>
      <vt:lpstr>Knjižnični fond </vt:lpstr>
      <vt:lpstr>PowerPointova prezentacija</vt:lpstr>
      <vt:lpstr>Organizacija fonda</vt:lpstr>
      <vt:lpstr>PowerPointova prezentacija</vt:lpstr>
      <vt:lpstr>PowerPointova prezentacija</vt:lpstr>
      <vt:lpstr>PowerPointova prezentacija</vt:lpstr>
      <vt:lpstr>Pretraživanje</vt:lpstr>
      <vt:lpstr>PowerPointova prezentacija</vt:lpstr>
      <vt:lpstr>Kontakti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Knjižnice Hrvatskog vojnog učilišta „Dr. Franjo Tuđman“ -  izgradnja fonda za 21. stoljeće                                                 Alma Lušetić</dc:title>
  <dc:creator>Matko Lušetić</dc:creator>
  <cp:lastModifiedBy>HVUKorisnik</cp:lastModifiedBy>
  <cp:revision>107</cp:revision>
  <dcterms:created xsi:type="dcterms:W3CDTF">2019-04-10T08:22:00Z</dcterms:created>
  <dcterms:modified xsi:type="dcterms:W3CDTF">2022-03-24T09:09:07Z</dcterms:modified>
  <cp:contentStatus/>
</cp:coreProperties>
</file>